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6" r:id="rId4"/>
  </p:sldMasterIdLst>
  <p:notesMasterIdLst>
    <p:notesMasterId r:id="rId19"/>
  </p:notesMasterIdLst>
  <p:handoutMasterIdLst>
    <p:handoutMasterId r:id="rId20"/>
  </p:handoutMasterIdLst>
  <p:sldIdLst>
    <p:sldId id="1497" r:id="rId5"/>
    <p:sldId id="1519" r:id="rId6"/>
    <p:sldId id="1499" r:id="rId7"/>
    <p:sldId id="1520" r:id="rId8"/>
    <p:sldId id="1521" r:id="rId9"/>
    <p:sldId id="1522" r:id="rId10"/>
    <p:sldId id="1523" r:id="rId11"/>
    <p:sldId id="1524" r:id="rId12"/>
    <p:sldId id="1525" r:id="rId13"/>
    <p:sldId id="1526" r:id="rId14"/>
    <p:sldId id="1527" r:id="rId15"/>
    <p:sldId id="1528" r:id="rId16"/>
    <p:sldId id="1529" r:id="rId17"/>
    <p:sldId id="1512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64752CB-439F-4FD4-9A28-52116D647004}" v="509" dt="2025-07-25T00:15:35.786"/>
    <p1510:client id="{21E5D322-23EF-4F60-8A31-ECC47C7B0E4F}" v="58" dt="2025-07-24T00:18:36.445"/>
    <p1510:client id="{41FF63BB-C333-4842-A21C-D839917D12BF}" v="164" dt="2025-07-24T22:58:20.385"/>
  </p1510:revLst>
</p1510:revInfo>
</file>

<file path=ppt/tableStyles.xml><?xml version="1.0" encoding="utf-8"?>
<a:tblStyleLst xmlns:a="http://schemas.openxmlformats.org/drawingml/2006/main" def="{5940675A-B579-460E-94D1-54222C63F5D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0079" autoAdjust="0"/>
  </p:normalViewPr>
  <p:slideViewPr>
    <p:cSldViewPr snapToGrid="0">
      <p:cViewPr>
        <p:scale>
          <a:sx n="100" d="100"/>
          <a:sy n="100" d="100"/>
        </p:scale>
        <p:origin x="-82" y="-6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4198972-73C8-9327-0850-18A64251345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55A2EB-01C3-20E0-FF45-07CCC86724F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D1EC30-5B0B-48D0-A1A8-66A96720DF24}" type="datetimeFigureOut">
              <a:rPr lang="en-US" smtClean="0"/>
              <a:t>7/24/2025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C50A84-CDF8-9D1C-7599-D1B543581C0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AAFBD2-1F7B-DB18-5994-6D22C6743F9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8FBFCE-2205-4B9C-81E5-532E0690D8C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87311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F68A4D-42A7-45F7-9930-00E8DCB48D7E}" type="datetimeFigureOut">
              <a:rPr lang="en-US" smtClean="0"/>
              <a:t>7/24/2025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DD6F49-EBB7-4CCF-97A8-E526BB28BB6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71936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dirty="0"/>
              <a:t>Here’s our raw dataset: 947 unique recipes, each described by eight features—page path, category, servings, calories, carbohydrate, sugar, protein, and our target label </a:t>
            </a:r>
            <a:r>
              <a:rPr lang="en-US" dirty="0" err="1"/>
              <a:t>high_traffic</a:t>
            </a:r>
            <a:r>
              <a:rPr lang="en-US" dirty="0"/>
              <a:t>.</a:t>
            </a:r>
          </a:p>
          <a:p>
            <a:pPr marL="171450" indent="-171450">
              <a:buFont typeface="Arial"/>
              <a:buChar char="•"/>
            </a:pPr>
            <a:r>
              <a:rPr lang="en-US" dirty="0"/>
              <a:t>We see 10 distinct categories ranging from ‘Beverage’ to ‘Dessert.’</a:t>
            </a:r>
          </a:p>
          <a:p>
            <a:pPr marL="171450" indent="-171450">
              <a:buFont typeface="Arial"/>
              <a:buChar char="•"/>
            </a:pPr>
            <a:r>
              <a:rPr lang="en-US" dirty="0"/>
              <a:t>The high-traffic flag is unbalanced at roughly 60% High vs. 40% Low—important to note before modeling.</a:t>
            </a:r>
          </a:p>
          <a:p>
            <a:pPr marL="171450" indent="-171450">
              <a:buFont typeface="Arial"/>
              <a:buChar char="•"/>
            </a:pPr>
            <a:r>
              <a:rPr lang="en-US" dirty="0"/>
              <a:t>Numeric features vary widely: calories span from near zero up to several thousand, while macronutrients show heavy skew.</a:t>
            </a:r>
          </a:p>
          <a:p>
            <a:pPr marL="171450" indent="-171450">
              <a:buFont typeface="Arial"/>
              <a:buChar char="•"/>
            </a:pPr>
            <a:r>
              <a:rPr lang="en-US" dirty="0"/>
              <a:t>This slide establishes the scope: sub-1,000 recipes, a handful of categorical buckets, and a moderately imbalanced target we’ll need to address downstream.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DD6F49-EBB7-4CCF-97A8-E526BB28BB69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41842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/>
              <a:buChar char="•"/>
            </a:pPr>
            <a:r>
              <a:rPr lang="en-US"/>
              <a:t>Here are the normalized confusion matrices (% of true-class instances):</a:t>
            </a:r>
          </a:p>
          <a:p>
            <a:pPr marL="285750" indent="-285750">
              <a:buFont typeface="Arial"/>
              <a:buChar char="•"/>
            </a:pPr>
            <a:r>
              <a:rPr lang="en-US" b="1"/>
              <a:t>Logistic Regression</a:t>
            </a:r>
            <a:r>
              <a:rPr lang="en-US"/>
              <a:t> correctly identifies ~95% of High-traffic recipes and ~97% of Low-traffic recipes.</a:t>
            </a:r>
          </a:p>
          <a:p>
            <a:pPr marL="285750" indent="-285750">
              <a:buFont typeface="Arial"/>
              <a:buChar char="•"/>
            </a:pPr>
            <a:r>
              <a:rPr lang="en-US" b="1"/>
              <a:t>KNN</a:t>
            </a:r>
            <a:r>
              <a:rPr lang="en-US"/>
              <a:t> shows very similar results, within a few percentage points.</a:t>
            </a:r>
          </a:p>
          <a:p>
            <a:pPr marL="285750" indent="-285750">
              <a:buFont typeface="Arial"/>
              <a:buChar char="•"/>
            </a:pPr>
            <a:r>
              <a:rPr lang="en-US"/>
              <a:t>Both models comfortably exceed our ≥ 80% precision/recall target on the High-traffic class.</a:t>
            </a:r>
          </a:p>
          <a:p>
            <a:pPr marL="285750" indent="-285750">
              <a:buFont typeface="Arial"/>
              <a:buChar char="•"/>
            </a:pPr>
            <a:r>
              <a:rPr lang="en-US"/>
              <a:t>Given the parity, we lean toward Logistic Regression for its explainability.</a:t>
            </a:r>
          </a:p>
          <a:p>
            <a:endParaRPr lang="en-US" dirty="0">
              <a:latin typeface="Calibri"/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DD6F49-EBB7-4CCF-97A8-E526BB28BB69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95228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/>
              <a:buChar char="•"/>
            </a:pPr>
            <a:r>
              <a:rPr lang="en-US" dirty="0"/>
              <a:t>Based on these insights:</a:t>
            </a:r>
          </a:p>
          <a:p>
            <a:pPr marL="285750" indent="-285750">
              <a:buFont typeface="Arial"/>
              <a:buChar char="•"/>
            </a:pPr>
            <a:r>
              <a:rPr lang="en-US" b="1" dirty="0"/>
              <a:t>Deploy Logistic Regression</a:t>
            </a:r>
            <a:r>
              <a:rPr lang="en-US" dirty="0"/>
              <a:t> in your CMS to flag High-traffic recipes in real time—meets accuracy targets and offers clear coefficients.</a:t>
            </a:r>
          </a:p>
          <a:p>
            <a:pPr marL="285750" indent="-285750">
              <a:buFont typeface="Arial"/>
              <a:buChar char="•"/>
            </a:pPr>
            <a:r>
              <a:rPr lang="en-US" b="1" dirty="0"/>
              <a:t>Content strategy</a:t>
            </a:r>
            <a:r>
              <a:rPr lang="en-US" dirty="0"/>
              <a:t>—focus new recipe development on top categories (Vegetable, Potato, Pork) and revisit underperforming areas (Beverage, Breakfast).</a:t>
            </a:r>
          </a:p>
          <a:p>
            <a:pPr marL="285750" indent="-285750">
              <a:buFont typeface="Arial"/>
              <a:buChar char="•"/>
            </a:pPr>
            <a:r>
              <a:rPr lang="en-US" b="1" dirty="0"/>
              <a:t>Monitoring</a:t>
            </a:r>
            <a:r>
              <a:rPr lang="en-US" dirty="0"/>
              <a:t>—track model drift monthly, and consider adding temporal or referral features for improved nuance.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These steps ensure both immediate ROI and a roadmap for iterative enhancement.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DD6F49-EBB7-4CCF-97A8-E526BB28BB69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67380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Finally, here are our four key recommendations:</a:t>
            </a:r>
          </a:p>
          <a:p>
            <a:pPr marL="285750" indent="-285750">
              <a:buFont typeface="Arial"/>
              <a:buChar char="•"/>
            </a:pPr>
            <a:r>
              <a:rPr lang="en-US" b="1" dirty="0"/>
              <a:t>Leverage high‑traffic content</a:t>
            </a:r>
            <a:r>
              <a:rPr lang="en-US" dirty="0"/>
              <a:t> by developing recipe variations around top performers like Chocolate Cake and Banana Bread.</a:t>
            </a:r>
          </a:p>
          <a:p>
            <a:pPr marL="285750" indent="-285750">
              <a:buFont typeface="Arial"/>
              <a:buChar char="•"/>
            </a:pPr>
            <a:r>
              <a:rPr lang="en-US" b="1" dirty="0"/>
              <a:t>Optimize mid‑tier pages</a:t>
            </a:r>
            <a:r>
              <a:rPr lang="en-US" dirty="0"/>
              <a:t> (300–1,000 visits) with A/B testing of titles and meta descriptions to boost discoverability.</a:t>
            </a:r>
          </a:p>
          <a:p>
            <a:pPr marL="285750" indent="-285750">
              <a:buFont typeface="Arial"/>
              <a:buChar char="•"/>
            </a:pPr>
            <a:r>
              <a:rPr lang="en-US" b="1" dirty="0"/>
              <a:t>Expand underrepresented but high‑engagement categories</a:t>
            </a:r>
            <a:r>
              <a:rPr lang="en-US" dirty="0"/>
              <a:t>—notably Beverages—by adding fresh recipes and improved SEO.</a:t>
            </a:r>
          </a:p>
          <a:p>
            <a:pPr marL="285750" indent="-285750">
              <a:buFont typeface="Arial"/>
              <a:buChar char="•"/>
            </a:pPr>
            <a:r>
              <a:rPr lang="en-US" b="1" dirty="0"/>
              <a:t>Enable time‑series tracking</a:t>
            </a:r>
            <a:r>
              <a:rPr lang="en-US" dirty="0"/>
              <a:t> by integrating and cleaning a date field, so we can analyze seasonality and forecast demand.</a:t>
            </a:r>
          </a:p>
          <a:p>
            <a:r>
              <a:rPr lang="en-US" dirty="0"/>
              <a:t>Implementing these will help maximize traffic, deepen user engagement, and ultimately drive higher subscription conversions.</a:t>
            </a:r>
          </a:p>
          <a:p>
            <a:endParaRPr lang="en-US" dirty="0">
              <a:latin typeface="Calibri"/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DD6F49-EBB7-4CCF-97A8-E526BB28BB69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04896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dirty="0"/>
              <a:t>Here’s our raw dataset: 947 unique recipes, each described by eight features—page path, category, servings, calories, carbohydrate, sugar, protein, and our target label </a:t>
            </a:r>
            <a:r>
              <a:rPr lang="en-US" dirty="0" err="1"/>
              <a:t>high_traffic</a:t>
            </a:r>
            <a:r>
              <a:rPr lang="en-US" dirty="0"/>
              <a:t>.</a:t>
            </a:r>
          </a:p>
          <a:p>
            <a:pPr marL="171450" indent="-171450">
              <a:buFont typeface="Arial"/>
              <a:buChar char="•"/>
            </a:pPr>
            <a:r>
              <a:rPr lang="en-US" dirty="0"/>
              <a:t>We see 10 distinct categories ranging from ‘Beverage’ to ‘Dessert.’</a:t>
            </a:r>
          </a:p>
          <a:p>
            <a:pPr marL="171450" indent="-171450">
              <a:buFont typeface="Arial"/>
              <a:buChar char="•"/>
            </a:pPr>
            <a:r>
              <a:rPr lang="en-US" dirty="0"/>
              <a:t>The high-traffic flag is unbalanced at roughly 60% High vs. 40% Low—important to note before modeling.</a:t>
            </a:r>
          </a:p>
          <a:p>
            <a:pPr marL="171450" indent="-171450">
              <a:buFont typeface="Arial"/>
              <a:buChar char="•"/>
            </a:pPr>
            <a:r>
              <a:rPr lang="en-US" dirty="0"/>
              <a:t>Numeric features vary widely: calories span from near zero up to several thousand, while macronutrients show heavy skew.</a:t>
            </a:r>
          </a:p>
          <a:p>
            <a:pPr marL="171450" indent="-171450">
              <a:buFont typeface="Arial"/>
              <a:buChar char="•"/>
            </a:pPr>
            <a:r>
              <a:rPr lang="en-US" dirty="0"/>
              <a:t>This slide establishes the scope: sub-1,000 recipes, a handful of categorical buckets, and a moderately imbalanced target we’ll need to address downstream.”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DD6F49-EBB7-4CCF-97A8-E526BB28BB69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26338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/>
              <a:t>Our first step was ensuring data quality:</a:t>
            </a:r>
          </a:p>
          <a:p>
            <a:pPr marL="171450" indent="-171450">
              <a:buFont typeface="Arial"/>
              <a:buChar char="•"/>
            </a:pPr>
            <a:r>
              <a:rPr lang="en-US" b="1" dirty="0"/>
              <a:t>Category normalization</a:t>
            </a:r>
            <a:r>
              <a:rPr lang="en-US" dirty="0"/>
              <a:t>—merged variants like ‘Chicken Breast’ vs. ‘chicken breast.’</a:t>
            </a:r>
          </a:p>
          <a:p>
            <a:pPr marL="171450" indent="-171450">
              <a:buFont typeface="Arial"/>
              <a:buChar char="•"/>
            </a:pPr>
            <a:r>
              <a:rPr lang="en-US" b="1" dirty="0"/>
              <a:t>Servings parsing</a:t>
            </a:r>
            <a:r>
              <a:rPr lang="en-US" dirty="0"/>
              <a:t>—stripped text suffixes (e.g. ‘as a snack’) to extract integer values.</a:t>
            </a:r>
          </a:p>
          <a:p>
            <a:pPr marL="171450" indent="-171450">
              <a:buFont typeface="Arial"/>
              <a:buChar char="•"/>
            </a:pPr>
            <a:r>
              <a:rPr lang="en-US" b="1" dirty="0"/>
              <a:t>Missing values</a:t>
            </a:r>
            <a:r>
              <a:rPr lang="en-US" dirty="0"/>
              <a:t>—imputed nutritional fields with category-median values; filled missing traffic labels as ‘Low.’</a:t>
            </a:r>
          </a:p>
          <a:p>
            <a:pPr marL="171450" indent="-171450">
              <a:buFont typeface="Arial"/>
              <a:buChar char="•"/>
            </a:pPr>
            <a:r>
              <a:rPr lang="en-US" b="1" dirty="0"/>
              <a:t>Duplicate check</a:t>
            </a:r>
            <a:r>
              <a:rPr lang="en-US" dirty="0"/>
              <a:t>—confirmed no duplicate page entries.</a:t>
            </a:r>
          </a:p>
          <a:p>
            <a:pPr marL="171450" indent="-171450">
              <a:buFont typeface="Arial"/>
              <a:buChar char="•"/>
            </a:pPr>
            <a:r>
              <a:rPr lang="en-US" dirty="0"/>
              <a:t>These transformations standardize inputs for reliable EDA and prevent skew from bad data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DD6F49-EBB7-4CCF-97A8-E526BB28BB69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20944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Next, feature distributions:</a:t>
            </a:r>
          </a:p>
          <a:p>
            <a:pPr marL="171450" indent="-171450">
              <a:buFont typeface="Arial"/>
              <a:buChar char="•"/>
            </a:pPr>
            <a:r>
              <a:rPr lang="en-US" dirty="0"/>
              <a:t>We applied a Yeo–Johnson power transform to ‘calories’ to approach normality for modeling.</a:t>
            </a:r>
          </a:p>
          <a:p>
            <a:pPr marL="171450" indent="-171450">
              <a:buFont typeface="Arial"/>
              <a:buChar char="•"/>
            </a:pPr>
            <a:r>
              <a:rPr lang="en-US" dirty="0"/>
              <a:t>After transformation, the histogram centers roughly around zero with symmetric tails, which supports algorithms that assume Gaussian-like inputs.</a:t>
            </a:r>
          </a:p>
          <a:p>
            <a:endParaRPr lang="en-US" dirty="0">
              <a:latin typeface="Aptos"/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DD6F49-EBB7-4CCF-97A8-E526BB28BB69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6212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dirty="0"/>
              <a:t>Here’s a grouped bar of recipe counts by category split into High vs. Low traffic:</a:t>
            </a:r>
          </a:p>
          <a:p>
            <a:pPr marL="171450" indent="-171450">
              <a:buFont typeface="Arial"/>
              <a:buChar char="•"/>
            </a:pPr>
            <a:r>
              <a:rPr lang="en-US" b="1" dirty="0"/>
              <a:t>Vegetable</a:t>
            </a:r>
            <a:r>
              <a:rPr lang="en-US" dirty="0"/>
              <a:t>, </a:t>
            </a:r>
            <a:r>
              <a:rPr lang="en-US" b="1" dirty="0"/>
              <a:t>Potato</a:t>
            </a:r>
            <a:r>
              <a:rPr lang="en-US" dirty="0"/>
              <a:t>, </a:t>
            </a:r>
            <a:r>
              <a:rPr lang="en-US" b="1" dirty="0"/>
              <a:t>Pork</a:t>
            </a:r>
            <a:r>
              <a:rPr lang="en-US" dirty="0"/>
              <a:t> categories show the highest proportion of High-traffic recipes.</a:t>
            </a:r>
          </a:p>
          <a:p>
            <a:pPr marL="171450" indent="-171450">
              <a:buFont typeface="Arial"/>
              <a:buChar char="•"/>
            </a:pPr>
            <a:r>
              <a:rPr lang="en-US" dirty="0"/>
              <a:t>By contrast, </a:t>
            </a:r>
            <a:r>
              <a:rPr lang="en-US" b="1" dirty="0"/>
              <a:t>Beverage</a:t>
            </a:r>
            <a:r>
              <a:rPr lang="en-US" dirty="0"/>
              <a:t> and </a:t>
            </a:r>
            <a:r>
              <a:rPr lang="en-US" b="1" dirty="0"/>
              <a:t>Breakfast</a:t>
            </a:r>
            <a:r>
              <a:rPr lang="en-US" dirty="0"/>
              <a:t> are dominated by Low-traffic labels.</a:t>
            </a:r>
          </a:p>
          <a:p>
            <a:pPr marL="171450" indent="-171450">
              <a:buFont typeface="Arial"/>
              <a:buChar char="•"/>
            </a:pPr>
            <a:r>
              <a:rPr lang="en-US" dirty="0"/>
              <a:t>This reveals content areas where we can expect more reliable performance from our classifier, and conversely where additional features or data may be needed</a:t>
            </a:r>
          </a:p>
          <a:p>
            <a:endParaRPr lang="en-US" dirty="0">
              <a:latin typeface="Aptos"/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DD6F49-EBB7-4CCF-97A8-E526BB28BB69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78579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/>
              <a:buChar char="•"/>
            </a:pPr>
            <a:r>
              <a:rPr lang="en-US" dirty="0"/>
              <a:t>All macronutrients and calories are heavily right-skewed—many low-calorie recipes and a long tail of calorie-dense items.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DD6F49-EBB7-4CCF-97A8-E526BB28BB69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95183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/>
              <a:buChar char="•"/>
            </a:pPr>
            <a:r>
              <a:rPr lang="en-US"/>
              <a:t>Scatter plots of calories against carbohydrate, sugar, protein, and servings all show weak linear relationships—no multicollinearity red flags.</a:t>
            </a:r>
          </a:p>
          <a:p>
            <a:pPr>
              <a:buFont typeface="Arial"/>
              <a:buChar char="•"/>
            </a:pPr>
            <a:r>
              <a:rPr lang="en-US"/>
              <a:t>This means we can safely include each numeric feature in our model without heavy dimensionality reduction.</a:t>
            </a:r>
          </a:p>
          <a:p>
            <a:pPr>
              <a:buFont typeface="Arial"/>
              <a:buChar char="•"/>
            </a:pPr>
            <a:r>
              <a:rPr lang="en-US"/>
              <a:t>It also suggests that recipe popularity isn’t driven by a single nutrient—providing a solid case for a multi-feature approach.</a:t>
            </a:r>
          </a:p>
          <a:p>
            <a:pPr marL="285750" indent="-285750">
              <a:buFont typeface="Arial"/>
              <a:buChar char="•"/>
            </a:pPr>
            <a:endParaRPr lang="en-US" dirty="0">
              <a:latin typeface="Aptos"/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DD6F49-EBB7-4CCF-97A8-E526BB28BB69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48952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/>
              <a:buChar char="•"/>
            </a:pPr>
            <a:r>
              <a:rPr lang="en-US"/>
              <a:t>We evaluated two primary classifiers:</a:t>
            </a:r>
          </a:p>
          <a:p>
            <a:pPr marL="285750" indent="-285750">
              <a:buFont typeface="Arial"/>
              <a:buChar char="•"/>
            </a:pPr>
            <a:r>
              <a:rPr lang="en-US" b="1"/>
              <a:t>Logistic Regression</a:t>
            </a:r>
            <a:r>
              <a:rPr lang="en-US"/>
              <a:t> for interpretability and baseline performance.</a:t>
            </a:r>
          </a:p>
          <a:p>
            <a:pPr marL="285750" indent="-285750">
              <a:buFont typeface="Arial"/>
              <a:buChar char="•"/>
            </a:pPr>
            <a:r>
              <a:rPr lang="en-US" b="1"/>
              <a:t>K-Nearest Neighbors</a:t>
            </a:r>
            <a:r>
              <a:rPr lang="en-US"/>
              <a:t> to test a non-parametric approach.</a:t>
            </a:r>
          </a:p>
          <a:p>
            <a:pPr marL="285750" indent="-285750">
              <a:buFont typeface="Arial"/>
              <a:buChar char="•"/>
            </a:pPr>
            <a:r>
              <a:rPr lang="en-US"/>
              <a:t>Preprocessing pipeline steps: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Train–test split with stratification on </a:t>
            </a:r>
            <a:r>
              <a:rPr lang="en-US" dirty="0" err="1"/>
              <a:t>high_traffic</a:t>
            </a:r>
            <a:r>
              <a:rPr lang="en-US" dirty="0"/>
              <a:t>.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Standard scaling of numeric features (and one-hot encoding of category for the full LR).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Model training with default hyperparameters.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This straightforward pipeline lets us compare performance metrics on equal footing.</a:t>
            </a:r>
          </a:p>
          <a:p>
            <a:endParaRPr lang="en-US" dirty="0">
              <a:latin typeface="Calibri"/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DD6F49-EBB7-4CCF-97A8-E526BB28BB69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14603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/>
              <a:t>Here are the normalized confusion matrices (% of true-class instances):</a:t>
            </a:r>
          </a:p>
          <a:p>
            <a:pPr marL="171450" indent="-171450">
              <a:buFont typeface="Arial"/>
              <a:buChar char="•"/>
            </a:pPr>
            <a:r>
              <a:rPr lang="en-US" b="1"/>
              <a:t>Logistic Regression</a:t>
            </a:r>
            <a:r>
              <a:rPr lang="en-US"/>
              <a:t> correctly identifies ~95% of High-traffic recipes and ~97% of Low-traffic recipes.</a:t>
            </a:r>
          </a:p>
          <a:p>
            <a:pPr marL="171450" indent="-171450">
              <a:buFont typeface="Arial"/>
              <a:buChar char="•"/>
            </a:pPr>
            <a:r>
              <a:rPr lang="en-US" b="1"/>
              <a:t>KNN</a:t>
            </a:r>
            <a:r>
              <a:rPr lang="en-US"/>
              <a:t> shows very similar results, within a few percentage points.</a:t>
            </a:r>
          </a:p>
          <a:p>
            <a:pPr marL="171450" indent="-171450">
              <a:buFont typeface="Arial"/>
              <a:buChar char="•"/>
            </a:pPr>
            <a:r>
              <a:rPr lang="en-US"/>
              <a:t>Both models comfortably exceed our ≥ 80% precision/recall target on the High-traffic class.</a:t>
            </a:r>
          </a:p>
          <a:p>
            <a:pPr marL="171450" indent="-171450">
              <a:buFont typeface="Arial"/>
              <a:buChar char="•"/>
            </a:pPr>
            <a:r>
              <a:rPr lang="en-US"/>
              <a:t>Given the parity, we lean toward Logistic Regression for its explainability.</a:t>
            </a:r>
          </a:p>
          <a:p>
            <a:endParaRPr lang="en-US" dirty="0">
              <a:latin typeface="Calibri"/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DD6F49-EBB7-4CCF-97A8-E526BB28BB69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13690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5760" y="5218032"/>
            <a:ext cx="11460480" cy="786384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5760" y="5972629"/>
            <a:ext cx="11460480" cy="480373"/>
          </a:xfrm>
        </p:spPr>
        <p:txBody>
          <a:bodyPr anchor="t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1999" cy="4986425"/>
          </a:xfrm>
          <a:blipFill dpi="0" rotWithShape="1"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4" name="Date Placeholder 2">
            <a:extLst>
              <a:ext uri="{FF2B5EF4-FFF2-40B4-BE49-F238E27FC236}">
                <a16:creationId xmlns:a16="http://schemas.microsoft.com/office/drawing/2014/main" id="{0FC0FA77-D157-35E3-0B4D-11C0F67E63F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</p:spPr>
        <p:txBody>
          <a:bodyPr/>
          <a:lstStyle/>
          <a:p>
            <a:fld id="{175A1B29-DFBD-4673-8328-3ED6619AAB50}" type="datetime1">
              <a:rPr lang="en-US" smtClean="0"/>
              <a:t>7/24/2025</a:t>
            </a:fld>
            <a:endParaRPr lang="en-US" dirty="0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9D55EDDF-CA01-E393-D8E9-0618A68B21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AFD1BB6C-22F1-3135-9434-A294C25CC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93522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urple circle with black background&#10;&#10;AI-generated content may be incorrect.">
            <a:extLst>
              <a:ext uri="{FF2B5EF4-FFF2-40B4-BE49-F238E27FC236}">
                <a16:creationId xmlns:a16="http://schemas.microsoft.com/office/drawing/2014/main" id="{0B3EB36B-144D-A648-1BD5-DBEDDC79D0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78" b="16685"/>
          <a:stretch/>
        </p:blipFill>
        <p:spPr>
          <a:xfrm>
            <a:off x="0" y="2754087"/>
            <a:ext cx="4325917" cy="4103914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D2BD543F-D939-A8C7-FAFA-B555B276DB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50428" y="990601"/>
            <a:ext cx="9145991" cy="3630384"/>
          </a:xfrm>
        </p:spPr>
        <p:txBody>
          <a:bodyPr anchor="b">
            <a:noAutofit/>
          </a:bodyPr>
          <a:lstStyle>
            <a:lvl1pPr algn="l">
              <a:defRPr sz="65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D6DBE5D1-8623-4EBC-BE64-F118A957A6D2}" type="datetime1">
              <a:rPr lang="en-US" smtClean="0"/>
              <a:t>7/24/2025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71263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urple circle with black background&#10;&#10;AI-generated content may be incorrect.">
            <a:extLst>
              <a:ext uri="{FF2B5EF4-FFF2-40B4-BE49-F238E27FC236}">
                <a16:creationId xmlns:a16="http://schemas.microsoft.com/office/drawing/2014/main" id="{B90D1FE6-C620-8AEA-8E16-817F8F3005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905" b="19272"/>
          <a:stretch/>
        </p:blipFill>
        <p:spPr>
          <a:xfrm>
            <a:off x="7866083" y="2754085"/>
            <a:ext cx="4325917" cy="410391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664108"/>
            <a:ext cx="8467558" cy="1554480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2647" y="2333860"/>
            <a:ext cx="8467558" cy="3689909"/>
          </a:xfrm>
        </p:spPr>
        <p:txBody>
          <a:bodyPr>
            <a:normAutofit/>
          </a:bodyPr>
          <a:lstStyle>
            <a:lvl1pPr marL="457200" indent="-457200">
              <a:buFont typeface="+mj-lt"/>
              <a:buAutoNum type="arabicPeriod"/>
              <a:defRPr sz="2400"/>
            </a:lvl1pPr>
            <a:lvl2pPr marL="685800" indent="-457200">
              <a:buFont typeface="+mj-lt"/>
              <a:buAutoNum type="arabicPeriod"/>
              <a:defRPr sz="2000"/>
            </a:lvl2pPr>
            <a:lvl3pPr marL="800100" indent="-342900">
              <a:buFont typeface="+mj-lt"/>
              <a:buAutoNum type="arabicPeriod"/>
              <a:defRPr sz="1800"/>
            </a:lvl3pPr>
            <a:lvl4pPr marL="1028700" indent="-342900">
              <a:buFont typeface="+mj-lt"/>
              <a:buAutoNum type="arabicPeriod"/>
              <a:defRPr sz="1600"/>
            </a:lvl4pPr>
            <a:lvl5pPr marL="1257300" indent="-342900">
              <a:buFont typeface="+mj-lt"/>
              <a:buAutoNum type="arabicPeriod"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B75827B4-FD33-43BF-9F9D-5FEB6B504CD5}" type="datetime1">
              <a:rPr lang="en-US" smtClean="0"/>
              <a:t>7/24/2025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81926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4901" y="907302"/>
            <a:ext cx="4700219" cy="1808466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176C507B-B242-4119-B1FF-3014636CAB6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58140" y="333756"/>
            <a:ext cx="5740908" cy="6190488"/>
          </a:xfrm>
          <a:custGeom>
            <a:avLst/>
            <a:gdLst>
              <a:gd name="connsiteX0" fmla="*/ 186643 w 5740908"/>
              <a:gd name="connsiteY0" fmla="*/ 0 h 6190488"/>
              <a:gd name="connsiteX1" fmla="*/ 5740908 w 5740908"/>
              <a:gd name="connsiteY1" fmla="*/ 0 h 6190488"/>
              <a:gd name="connsiteX2" fmla="*/ 5740908 w 5740908"/>
              <a:gd name="connsiteY2" fmla="*/ 6190488 h 6190488"/>
              <a:gd name="connsiteX3" fmla="*/ 186643 w 5740908"/>
              <a:gd name="connsiteY3" fmla="*/ 6190488 h 6190488"/>
              <a:gd name="connsiteX4" fmla="*/ 0 w 5740908"/>
              <a:gd name="connsiteY4" fmla="*/ 6003845 h 6190488"/>
              <a:gd name="connsiteX5" fmla="*/ 0 w 5740908"/>
              <a:gd name="connsiteY5" fmla="*/ 186643 h 6190488"/>
              <a:gd name="connsiteX6" fmla="*/ 186643 w 5740908"/>
              <a:gd name="connsiteY6" fmla="*/ 0 h 6190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40908" h="6190488">
                <a:moveTo>
                  <a:pt x="186643" y="0"/>
                </a:moveTo>
                <a:lnTo>
                  <a:pt x="5740908" y="0"/>
                </a:lnTo>
                <a:lnTo>
                  <a:pt x="5740908" y="6190488"/>
                </a:lnTo>
                <a:lnTo>
                  <a:pt x="186643" y="6190488"/>
                </a:lnTo>
                <a:cubicBezTo>
                  <a:pt x="83563" y="6190488"/>
                  <a:pt x="0" y="6106925"/>
                  <a:pt x="0" y="6003845"/>
                </a:cubicBezTo>
                <a:lnTo>
                  <a:pt x="0" y="186643"/>
                </a:lnTo>
                <a:cubicBezTo>
                  <a:pt x="0" y="83563"/>
                  <a:pt x="83563" y="0"/>
                  <a:pt x="186643" y="0"/>
                </a:cubicBezTo>
                <a:close/>
              </a:path>
            </a:pathLst>
          </a:custGeo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614901" y="2825496"/>
            <a:ext cx="4700219" cy="3125201"/>
          </a:xfrm>
        </p:spPr>
        <p:txBody>
          <a:bodyPr>
            <a:normAutofit/>
          </a:bodyPr>
          <a:lstStyle>
            <a:lvl1pPr marL="457200" indent="-457200">
              <a:buFont typeface="+mj-lt"/>
              <a:buAutoNum type="arabicPeriod"/>
              <a:defRPr sz="2000"/>
            </a:lvl1pPr>
            <a:lvl2pPr marL="571500" indent="-342900">
              <a:buFont typeface="+mj-lt"/>
              <a:buAutoNum type="arabicPeriod"/>
              <a:defRPr sz="1800"/>
            </a:lvl2pPr>
            <a:lvl3pPr marL="800100" indent="-342900">
              <a:buFont typeface="+mj-lt"/>
              <a:buAutoNum type="arabicPeriod"/>
              <a:defRPr sz="1600"/>
            </a:lvl3pPr>
            <a:lvl4pPr marL="1028700" indent="-342900">
              <a:buFont typeface="+mj-lt"/>
              <a:buAutoNum type="arabicPeriod"/>
              <a:defRPr sz="1400"/>
            </a:lvl4pPr>
            <a:lvl5pPr>
              <a:buFont typeface="+mj-lt"/>
              <a:buAutoNum type="arabicPeriod"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168DD83C-D23D-6D82-F95D-3B845F07850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53745" y="6529914"/>
            <a:ext cx="1622776" cy="32808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49B3D67F-5079-4349-A370-6203DAA40BB5}" type="datetime1">
              <a:rPr lang="en-US" smtClean="0"/>
              <a:t>7/24/2025</a:t>
            </a:fld>
            <a:endParaRPr lang="en-US" dirty="0"/>
          </a:p>
        </p:txBody>
      </p:sp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AE25BD38-48AE-AB7F-6C54-5CB0286457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E6A02DBF-D88B-3129-23EF-1ECA54009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4855E23-77DB-A52C-BC0E-EF3C3F4A95CC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57245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347" y="2385975"/>
            <a:ext cx="4325112" cy="2454796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D633F00-464B-3088-812A-40496FD1021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73800" y="2386584"/>
            <a:ext cx="4325112" cy="2459736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3B13B15A-B652-48F5-A365-F1C590938A4C}" type="datetime1">
              <a:rPr lang="en-US" smtClean="0"/>
              <a:t>7/24/2025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3597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347" y="2258568"/>
            <a:ext cx="3813048" cy="3557016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42D62A0-8127-CE86-0633-0D65E1E136F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19738" y="2254250"/>
            <a:ext cx="4956175" cy="3556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1BA0B4E8-F389-4DD5-B3EC-37E88D1AD78F}" type="datetime1">
              <a:rPr lang="en-US" smtClean="0"/>
              <a:t>7/24/2025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13294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8" y="1537853"/>
            <a:ext cx="4145582" cy="46388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FB4667A-FE47-8556-FD3A-55FDBA801D7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19738" y="1538288"/>
            <a:ext cx="5681662" cy="48180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A942A636-76C4-4EB1-A2CC-2ABF54421FE3}" type="datetime1">
              <a:rPr lang="en-US" smtClean="0"/>
              <a:t>7/24/2025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782479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7" y="877456"/>
            <a:ext cx="4142232" cy="4940661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6F072A2-EBC7-B7EA-DA98-BAC0AA46E7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22913" y="877456"/>
            <a:ext cx="6159500" cy="53908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95B423A5-C243-487B-A652-39F00748165E}" type="datetime1">
              <a:rPr lang="en-US" smtClean="0"/>
              <a:t>7/24/2025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48265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533" y="548639"/>
            <a:ext cx="3494314" cy="5719639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C71126E-AEFA-B45A-CD39-AC1315E0333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04268" y="549274"/>
            <a:ext cx="7315200" cy="58064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0430AD89-C002-420D-B2A6-406343AFF059}" type="datetime1">
              <a:rPr lang="en-US" smtClean="0"/>
              <a:t>7/24/2025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658327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0893" y="907303"/>
            <a:ext cx="10465073" cy="1132258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0893" y="2367643"/>
            <a:ext cx="10465073" cy="358305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4BC6E8D4-25D1-4A44-BB87-23C6E7F03C94}" type="datetime1">
              <a:rPr lang="en-US" smtClean="0"/>
              <a:t>7/24/2025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816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1705" y="927238"/>
            <a:ext cx="6024894" cy="1143000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C62C8996-C286-B245-2F06-E6E33F9907E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58140" y="333756"/>
            <a:ext cx="4435746" cy="6190488"/>
          </a:xfrm>
          <a:custGeom>
            <a:avLst/>
            <a:gdLst>
              <a:gd name="connsiteX0" fmla="*/ 186643 w 4435746"/>
              <a:gd name="connsiteY0" fmla="*/ 0 h 6190488"/>
              <a:gd name="connsiteX1" fmla="*/ 4435746 w 4435746"/>
              <a:gd name="connsiteY1" fmla="*/ 0 h 6190488"/>
              <a:gd name="connsiteX2" fmla="*/ 4435746 w 4435746"/>
              <a:gd name="connsiteY2" fmla="*/ 6190488 h 6190488"/>
              <a:gd name="connsiteX3" fmla="*/ 186643 w 4435746"/>
              <a:gd name="connsiteY3" fmla="*/ 6190488 h 6190488"/>
              <a:gd name="connsiteX4" fmla="*/ 0 w 4435746"/>
              <a:gd name="connsiteY4" fmla="*/ 6003845 h 6190488"/>
              <a:gd name="connsiteX5" fmla="*/ 0 w 4435746"/>
              <a:gd name="connsiteY5" fmla="*/ 186643 h 6190488"/>
              <a:gd name="connsiteX6" fmla="*/ 186643 w 4435746"/>
              <a:gd name="connsiteY6" fmla="*/ 0 h 6190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35746" h="6190488">
                <a:moveTo>
                  <a:pt x="186643" y="0"/>
                </a:moveTo>
                <a:lnTo>
                  <a:pt x="4435746" y="0"/>
                </a:lnTo>
                <a:lnTo>
                  <a:pt x="4435746" y="6190488"/>
                </a:lnTo>
                <a:lnTo>
                  <a:pt x="186643" y="6190488"/>
                </a:lnTo>
                <a:cubicBezTo>
                  <a:pt x="83563" y="6190488"/>
                  <a:pt x="0" y="6106925"/>
                  <a:pt x="0" y="6003845"/>
                </a:cubicBezTo>
                <a:lnTo>
                  <a:pt x="0" y="186643"/>
                </a:lnTo>
                <a:cubicBezTo>
                  <a:pt x="0" y="83563"/>
                  <a:pt x="83563" y="0"/>
                  <a:pt x="186643" y="0"/>
                </a:cubicBezTo>
                <a:close/>
              </a:path>
            </a:pathLst>
          </a:custGeo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21704" y="2204566"/>
            <a:ext cx="6004263" cy="376606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742B5C-5438-96A4-4A2A-AE939906F8A4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5321704" y="6529914"/>
            <a:ext cx="3554817" cy="328085"/>
          </a:xfrm>
          <a:prstGeom prst="rect">
            <a:avLst/>
          </a:prstGeom>
        </p:spPr>
        <p:txBody>
          <a:bodyPr/>
          <a:lstStyle/>
          <a:p>
            <a:fld id="{78F868A0-EF2B-4F3B-A196-0BED12045750}" type="datetime1">
              <a:rPr lang="en-US" smtClean="0"/>
              <a:t>7/24/2025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65BFCB1-FAA8-D03A-3B62-DCB2CF1CA11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A608994-46CD-AAE0-DCC4-A59D26254D8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9886564-48A7-D356-B519-1753B487C993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88430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64B1540E-CB71-48F2-BE70-F5CE056CFE1B}" type="datetime1">
              <a:rPr lang="en-US" smtClean="0"/>
              <a:t>7/24/2025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05D4B22-4D6B-3463-9517-CEFA7D2A6E7C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177480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536" y="905256"/>
            <a:ext cx="6037236" cy="1143000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59536" y="2202135"/>
            <a:ext cx="6037365" cy="37485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B0EB951-12A5-039B-D658-D0E726B2382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00544" y="333756"/>
            <a:ext cx="4433316" cy="6190488"/>
          </a:xfrm>
          <a:custGeom>
            <a:avLst/>
            <a:gdLst>
              <a:gd name="connsiteX0" fmla="*/ 0 w 4433316"/>
              <a:gd name="connsiteY0" fmla="*/ 0 h 6190488"/>
              <a:gd name="connsiteX1" fmla="*/ 4246673 w 4433316"/>
              <a:gd name="connsiteY1" fmla="*/ 0 h 6190488"/>
              <a:gd name="connsiteX2" fmla="*/ 4433316 w 4433316"/>
              <a:gd name="connsiteY2" fmla="*/ 186643 h 6190488"/>
              <a:gd name="connsiteX3" fmla="*/ 4433316 w 4433316"/>
              <a:gd name="connsiteY3" fmla="*/ 6003845 h 6190488"/>
              <a:gd name="connsiteX4" fmla="*/ 4246673 w 4433316"/>
              <a:gd name="connsiteY4" fmla="*/ 6190488 h 6190488"/>
              <a:gd name="connsiteX5" fmla="*/ 0 w 4433316"/>
              <a:gd name="connsiteY5" fmla="*/ 6190488 h 6190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33316" h="6190488">
                <a:moveTo>
                  <a:pt x="0" y="0"/>
                </a:moveTo>
                <a:lnTo>
                  <a:pt x="4246673" y="0"/>
                </a:lnTo>
                <a:cubicBezTo>
                  <a:pt x="4349753" y="0"/>
                  <a:pt x="4433316" y="83563"/>
                  <a:pt x="4433316" y="186643"/>
                </a:cubicBezTo>
                <a:lnTo>
                  <a:pt x="4433316" y="6003845"/>
                </a:lnTo>
                <a:cubicBezTo>
                  <a:pt x="4433316" y="6106925"/>
                  <a:pt x="4349753" y="6190488"/>
                  <a:pt x="4246673" y="6190488"/>
                </a:cubicBezTo>
                <a:lnTo>
                  <a:pt x="0" y="6190488"/>
                </a:lnTo>
                <a:close/>
              </a:path>
            </a:pathLst>
          </a:custGeo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81177663-FC76-DF36-EEB7-5BE4C6C82F3A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347132" y="6529916"/>
            <a:ext cx="3284341" cy="328085"/>
          </a:xfrm>
          <a:prstGeom prst="rect">
            <a:avLst/>
          </a:prstGeom>
        </p:spPr>
        <p:txBody>
          <a:bodyPr/>
          <a:lstStyle/>
          <a:p>
            <a:fld id="{3D127003-26EA-4E29-A915-6163B9A3B02A}" type="datetime1">
              <a:rPr lang="en-US" smtClean="0"/>
              <a:t>7/24/2025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515DEC4-C967-ABFB-73CF-0A90335332A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3950591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5A5085F-BE80-B110-AA1F-9DD0919E27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6706232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8ED8B4C-3B70-7229-7BC1-2CA7F4228544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689064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4995" y="912388"/>
            <a:ext cx="6800971" cy="932688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5D00EEA7-B56C-0FE1-DD57-6EA76831674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58140" y="333756"/>
            <a:ext cx="3665220" cy="6190488"/>
          </a:xfrm>
          <a:custGeom>
            <a:avLst/>
            <a:gdLst>
              <a:gd name="connsiteX0" fmla="*/ 186643 w 3665220"/>
              <a:gd name="connsiteY0" fmla="*/ 0 h 6190488"/>
              <a:gd name="connsiteX1" fmla="*/ 3665220 w 3665220"/>
              <a:gd name="connsiteY1" fmla="*/ 0 h 6190488"/>
              <a:gd name="connsiteX2" fmla="*/ 3665220 w 3665220"/>
              <a:gd name="connsiteY2" fmla="*/ 6190488 h 6190488"/>
              <a:gd name="connsiteX3" fmla="*/ 186643 w 3665220"/>
              <a:gd name="connsiteY3" fmla="*/ 6190488 h 6190488"/>
              <a:gd name="connsiteX4" fmla="*/ 0 w 3665220"/>
              <a:gd name="connsiteY4" fmla="*/ 6003845 h 6190488"/>
              <a:gd name="connsiteX5" fmla="*/ 0 w 3665220"/>
              <a:gd name="connsiteY5" fmla="*/ 186643 h 6190488"/>
              <a:gd name="connsiteX6" fmla="*/ 186643 w 3665220"/>
              <a:gd name="connsiteY6" fmla="*/ 0 h 6190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65220" h="6190488">
                <a:moveTo>
                  <a:pt x="186643" y="0"/>
                </a:moveTo>
                <a:lnTo>
                  <a:pt x="3665220" y="0"/>
                </a:lnTo>
                <a:lnTo>
                  <a:pt x="3665220" y="6190488"/>
                </a:lnTo>
                <a:lnTo>
                  <a:pt x="186643" y="6190488"/>
                </a:lnTo>
                <a:cubicBezTo>
                  <a:pt x="83563" y="6190488"/>
                  <a:pt x="0" y="6106925"/>
                  <a:pt x="0" y="6003845"/>
                </a:cubicBezTo>
                <a:lnTo>
                  <a:pt x="0" y="186643"/>
                </a:lnTo>
                <a:cubicBezTo>
                  <a:pt x="0" y="83563"/>
                  <a:pt x="83563" y="0"/>
                  <a:pt x="186643" y="0"/>
                </a:cubicBezTo>
                <a:close/>
              </a:path>
            </a:pathLst>
          </a:custGeo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524996" y="1997625"/>
            <a:ext cx="6800971" cy="39450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BFB53A-8FDF-F131-DCF2-D7BECE95381F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4745736" y="6529916"/>
            <a:ext cx="3494314" cy="328084"/>
          </a:xfrm>
          <a:prstGeom prst="rect">
            <a:avLst/>
          </a:prstGeom>
        </p:spPr>
        <p:txBody>
          <a:bodyPr/>
          <a:lstStyle/>
          <a:p>
            <a:fld id="{FC8398B2-10D9-44F6-A6BD-93FBB0F2ED95}" type="datetime1">
              <a:rPr lang="en-US" smtClean="0"/>
              <a:t>7/24/2025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46E4B5-B423-4137-0255-D68BAC85BE9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9FEC5A8-0DCB-9EEB-83E2-0411804C543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2F2155E-50E7-C260-4CB2-28DE7F08650E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982435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799AA6AA-9FAC-AA42-597B-AAAAEDA9E0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536" y="912388"/>
            <a:ext cx="6800971" cy="932688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Content Placeholder 7">
            <a:extLst>
              <a:ext uri="{FF2B5EF4-FFF2-40B4-BE49-F238E27FC236}">
                <a16:creationId xmlns:a16="http://schemas.microsoft.com/office/drawing/2014/main" id="{5F8572EB-0F19-5157-1262-D70FB246A99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59536" y="1997625"/>
            <a:ext cx="6800971" cy="39450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1B842C4E-40FF-AB86-90DD-9230239CDAA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091732" y="333756"/>
            <a:ext cx="3742128" cy="6190488"/>
          </a:xfrm>
          <a:custGeom>
            <a:avLst/>
            <a:gdLst>
              <a:gd name="connsiteX0" fmla="*/ 0 w 3742128"/>
              <a:gd name="connsiteY0" fmla="*/ 0 h 6190488"/>
              <a:gd name="connsiteX1" fmla="*/ 3555485 w 3742128"/>
              <a:gd name="connsiteY1" fmla="*/ 0 h 6190488"/>
              <a:gd name="connsiteX2" fmla="*/ 3742128 w 3742128"/>
              <a:gd name="connsiteY2" fmla="*/ 186643 h 6190488"/>
              <a:gd name="connsiteX3" fmla="*/ 3742128 w 3742128"/>
              <a:gd name="connsiteY3" fmla="*/ 6003845 h 6190488"/>
              <a:gd name="connsiteX4" fmla="*/ 3555485 w 3742128"/>
              <a:gd name="connsiteY4" fmla="*/ 6190488 h 6190488"/>
              <a:gd name="connsiteX5" fmla="*/ 0 w 3742128"/>
              <a:gd name="connsiteY5" fmla="*/ 6190488 h 6190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742128" h="6190488">
                <a:moveTo>
                  <a:pt x="0" y="0"/>
                </a:moveTo>
                <a:lnTo>
                  <a:pt x="3555485" y="0"/>
                </a:lnTo>
                <a:cubicBezTo>
                  <a:pt x="3658565" y="0"/>
                  <a:pt x="3742128" y="83563"/>
                  <a:pt x="3742128" y="186643"/>
                </a:cubicBezTo>
                <a:lnTo>
                  <a:pt x="3742128" y="6003845"/>
                </a:lnTo>
                <a:cubicBezTo>
                  <a:pt x="3742128" y="6106925"/>
                  <a:pt x="3658565" y="6190488"/>
                  <a:pt x="3555485" y="6190488"/>
                </a:cubicBezTo>
                <a:lnTo>
                  <a:pt x="0" y="6190488"/>
                </a:lnTo>
                <a:close/>
              </a:path>
            </a:pathLst>
          </a:custGeo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3CAD5B-18BB-E21E-3A4C-7BAACB8519A4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DCAE8F83-67FA-404A-B769-CAB4959C0FA7}" type="datetime1">
              <a:rPr lang="en-US" smtClean="0"/>
              <a:t>7/24/2025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20916D3-99FA-E971-607F-14E290E5885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428579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BDEAB8E-8806-A459-E320-4CA2B455BF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704144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35E0701-D961-E590-72A4-CFE60A942FB6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458702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35B410A-8F1F-C41B-C2EA-3ADD36BB7D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3972" y="907302"/>
            <a:ext cx="4361688" cy="1386965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3675BA77-EBBB-9336-6E26-E6A278DEC64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58140" y="333756"/>
            <a:ext cx="6253369" cy="6190488"/>
          </a:xfrm>
          <a:custGeom>
            <a:avLst/>
            <a:gdLst>
              <a:gd name="connsiteX0" fmla="*/ 186643 w 6253369"/>
              <a:gd name="connsiteY0" fmla="*/ 0 h 6190488"/>
              <a:gd name="connsiteX1" fmla="*/ 6253369 w 6253369"/>
              <a:gd name="connsiteY1" fmla="*/ 0 h 6190488"/>
              <a:gd name="connsiteX2" fmla="*/ 6253369 w 6253369"/>
              <a:gd name="connsiteY2" fmla="*/ 6190488 h 6190488"/>
              <a:gd name="connsiteX3" fmla="*/ 186643 w 6253369"/>
              <a:gd name="connsiteY3" fmla="*/ 6190488 h 6190488"/>
              <a:gd name="connsiteX4" fmla="*/ 0 w 6253369"/>
              <a:gd name="connsiteY4" fmla="*/ 6003845 h 6190488"/>
              <a:gd name="connsiteX5" fmla="*/ 0 w 6253369"/>
              <a:gd name="connsiteY5" fmla="*/ 186643 h 6190488"/>
              <a:gd name="connsiteX6" fmla="*/ 186643 w 6253369"/>
              <a:gd name="connsiteY6" fmla="*/ 0 h 6190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53369" h="6190488">
                <a:moveTo>
                  <a:pt x="186643" y="0"/>
                </a:moveTo>
                <a:lnTo>
                  <a:pt x="6253369" y="0"/>
                </a:lnTo>
                <a:lnTo>
                  <a:pt x="6253369" y="6190488"/>
                </a:lnTo>
                <a:lnTo>
                  <a:pt x="186643" y="6190488"/>
                </a:lnTo>
                <a:cubicBezTo>
                  <a:pt x="83563" y="6190488"/>
                  <a:pt x="0" y="6106925"/>
                  <a:pt x="0" y="6003845"/>
                </a:cubicBezTo>
                <a:lnTo>
                  <a:pt x="0" y="186643"/>
                </a:lnTo>
                <a:cubicBezTo>
                  <a:pt x="0" y="83563"/>
                  <a:pt x="83563" y="0"/>
                  <a:pt x="186643" y="0"/>
                </a:cubicBezTo>
                <a:close/>
              </a:path>
            </a:pathLst>
          </a:custGeom>
          <a:blipFill dpi="0" rotWithShape="1"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9" name="Content Placeholder 7">
            <a:extLst>
              <a:ext uri="{FF2B5EF4-FFF2-40B4-BE49-F238E27FC236}">
                <a16:creationId xmlns:a16="http://schemas.microsoft.com/office/drawing/2014/main" id="{CFD057C1-E5F9-48C1-C100-98561B816AC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053972" y="2438545"/>
            <a:ext cx="4366917" cy="35121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53745" y="6529914"/>
            <a:ext cx="1622776" cy="32808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49B3D67F-5079-4349-A370-6203DAA40BB5}" type="datetime1">
              <a:rPr lang="en-US" smtClean="0"/>
              <a:t>7/24/2025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EA9C6C39-F32F-7B92-4B04-DE603E8CAB22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41927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536" y="907302"/>
            <a:ext cx="4361688" cy="1386965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59536" y="2438545"/>
            <a:ext cx="4366917" cy="35121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989A950D-4E95-617D-73A8-2088AA91A84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49422" y="333756"/>
            <a:ext cx="6086539" cy="6190488"/>
          </a:xfrm>
          <a:custGeom>
            <a:avLst/>
            <a:gdLst>
              <a:gd name="connsiteX0" fmla="*/ 0 w 6086539"/>
              <a:gd name="connsiteY0" fmla="*/ 0 h 6181344"/>
              <a:gd name="connsiteX1" fmla="*/ 5900171 w 6086539"/>
              <a:gd name="connsiteY1" fmla="*/ 0 h 6181344"/>
              <a:gd name="connsiteX2" fmla="*/ 6086539 w 6086539"/>
              <a:gd name="connsiteY2" fmla="*/ 186368 h 6181344"/>
              <a:gd name="connsiteX3" fmla="*/ 6086539 w 6086539"/>
              <a:gd name="connsiteY3" fmla="*/ 5994976 h 6181344"/>
              <a:gd name="connsiteX4" fmla="*/ 5900171 w 6086539"/>
              <a:gd name="connsiteY4" fmla="*/ 6181344 h 6181344"/>
              <a:gd name="connsiteX5" fmla="*/ 0 w 6086539"/>
              <a:gd name="connsiteY5" fmla="*/ 6181344 h 6181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86539" h="6181344">
                <a:moveTo>
                  <a:pt x="0" y="0"/>
                </a:moveTo>
                <a:lnTo>
                  <a:pt x="5900171" y="0"/>
                </a:lnTo>
                <a:cubicBezTo>
                  <a:pt x="6003099" y="0"/>
                  <a:pt x="6086539" y="83440"/>
                  <a:pt x="6086539" y="186368"/>
                </a:cubicBezTo>
                <a:lnTo>
                  <a:pt x="6086539" y="5994976"/>
                </a:lnTo>
                <a:cubicBezTo>
                  <a:pt x="6086539" y="6097904"/>
                  <a:pt x="6003099" y="6181344"/>
                  <a:pt x="5900171" y="6181344"/>
                </a:cubicBezTo>
                <a:lnTo>
                  <a:pt x="0" y="6181344"/>
                </a:lnTo>
                <a:close/>
              </a:path>
            </a:pathLst>
          </a:custGeo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6529916"/>
            <a:ext cx="2031073" cy="328084"/>
          </a:xfrm>
          <a:prstGeom prst="rect">
            <a:avLst/>
          </a:prstGeom>
        </p:spPr>
        <p:txBody>
          <a:bodyPr/>
          <a:lstStyle/>
          <a:p>
            <a:fld id="{D5E635FD-01E5-4F9B-B7E3-4E8E4D553502}" type="datetime1">
              <a:rPr lang="en-US" smtClean="0"/>
              <a:t>7/24/2025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68233" y="6529916"/>
            <a:ext cx="2805405" cy="32808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923874" y="6529916"/>
            <a:ext cx="429207" cy="32808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C6B2973-B39B-795B-C998-BD99945AC583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322310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D06E528-2C9F-FF0A-C704-D5311E88B5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2554" y="905256"/>
            <a:ext cx="4572000" cy="9326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8AE6960-1685-F3C4-C297-F7D9C123BDA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58956" y="338328"/>
            <a:ext cx="6129344" cy="6181344"/>
          </a:xfrm>
          <a:custGeom>
            <a:avLst/>
            <a:gdLst>
              <a:gd name="connsiteX0" fmla="*/ 186368 w 6129344"/>
              <a:gd name="connsiteY0" fmla="*/ 0 h 6181344"/>
              <a:gd name="connsiteX1" fmla="*/ 6129344 w 6129344"/>
              <a:gd name="connsiteY1" fmla="*/ 0 h 6181344"/>
              <a:gd name="connsiteX2" fmla="*/ 6129344 w 6129344"/>
              <a:gd name="connsiteY2" fmla="*/ 6181344 h 6181344"/>
              <a:gd name="connsiteX3" fmla="*/ 186368 w 6129344"/>
              <a:gd name="connsiteY3" fmla="*/ 6181344 h 6181344"/>
              <a:gd name="connsiteX4" fmla="*/ 0 w 6129344"/>
              <a:gd name="connsiteY4" fmla="*/ 5994976 h 6181344"/>
              <a:gd name="connsiteX5" fmla="*/ 0 w 6129344"/>
              <a:gd name="connsiteY5" fmla="*/ 186368 h 6181344"/>
              <a:gd name="connsiteX6" fmla="*/ 186368 w 6129344"/>
              <a:gd name="connsiteY6" fmla="*/ 0 h 6181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29344" h="6181344">
                <a:moveTo>
                  <a:pt x="186368" y="0"/>
                </a:moveTo>
                <a:lnTo>
                  <a:pt x="6129344" y="0"/>
                </a:lnTo>
                <a:lnTo>
                  <a:pt x="6129344" y="6181344"/>
                </a:lnTo>
                <a:lnTo>
                  <a:pt x="186368" y="6181344"/>
                </a:lnTo>
                <a:cubicBezTo>
                  <a:pt x="83440" y="6181344"/>
                  <a:pt x="0" y="6097904"/>
                  <a:pt x="0" y="5994976"/>
                </a:cubicBezTo>
                <a:lnTo>
                  <a:pt x="0" y="186368"/>
                </a:lnTo>
                <a:cubicBezTo>
                  <a:pt x="0" y="83440"/>
                  <a:pt x="83440" y="0"/>
                  <a:pt x="186368" y="0"/>
                </a:cubicBezTo>
                <a:close/>
              </a:path>
            </a:pathLst>
          </a:custGeo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F131C32E-547E-EA2F-5C03-0FE10645954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882554" y="1982048"/>
            <a:ext cx="4572000" cy="396864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104491" y="6529916"/>
            <a:ext cx="1772029" cy="32808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9DA120D7-D319-4C08-8AC1-3F29C25825B5}" type="datetime1">
              <a:rPr lang="en-US" smtClean="0"/>
              <a:t>7/24/2025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3BBCC467-E248-3764-B263-C14CD99457D8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23203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536" y="905256"/>
            <a:ext cx="4572000" cy="9326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59536" y="1982048"/>
            <a:ext cx="4572000" cy="396864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4E3331A2-CF3B-E998-CF70-4A75C30A924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917720" y="333756"/>
            <a:ext cx="5916140" cy="6190488"/>
          </a:xfrm>
          <a:custGeom>
            <a:avLst/>
            <a:gdLst>
              <a:gd name="connsiteX0" fmla="*/ 0 w 5916140"/>
              <a:gd name="connsiteY0" fmla="*/ 0 h 6190488"/>
              <a:gd name="connsiteX1" fmla="*/ 5729497 w 5916140"/>
              <a:gd name="connsiteY1" fmla="*/ 0 h 6190488"/>
              <a:gd name="connsiteX2" fmla="*/ 5916140 w 5916140"/>
              <a:gd name="connsiteY2" fmla="*/ 186643 h 6190488"/>
              <a:gd name="connsiteX3" fmla="*/ 5916140 w 5916140"/>
              <a:gd name="connsiteY3" fmla="*/ 6003845 h 6190488"/>
              <a:gd name="connsiteX4" fmla="*/ 5729497 w 5916140"/>
              <a:gd name="connsiteY4" fmla="*/ 6190488 h 6190488"/>
              <a:gd name="connsiteX5" fmla="*/ 0 w 5916140"/>
              <a:gd name="connsiteY5" fmla="*/ 6190488 h 6190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16140" h="6190488">
                <a:moveTo>
                  <a:pt x="0" y="0"/>
                </a:moveTo>
                <a:lnTo>
                  <a:pt x="5729497" y="0"/>
                </a:lnTo>
                <a:cubicBezTo>
                  <a:pt x="5832577" y="0"/>
                  <a:pt x="5916140" y="83563"/>
                  <a:pt x="5916140" y="186643"/>
                </a:cubicBezTo>
                <a:lnTo>
                  <a:pt x="5916140" y="6003845"/>
                </a:lnTo>
                <a:cubicBezTo>
                  <a:pt x="5916140" y="6106925"/>
                  <a:pt x="5832577" y="6190488"/>
                  <a:pt x="5729497" y="6190488"/>
                </a:cubicBezTo>
                <a:lnTo>
                  <a:pt x="0" y="6190488"/>
                </a:lnTo>
                <a:close/>
              </a:path>
            </a:pathLst>
          </a:custGeo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3" y="6529916"/>
            <a:ext cx="2031073" cy="328084"/>
          </a:xfrm>
          <a:prstGeom prst="rect">
            <a:avLst/>
          </a:prstGeom>
        </p:spPr>
        <p:txBody>
          <a:bodyPr/>
          <a:lstStyle/>
          <a:p>
            <a:fld id="{EBEC7127-1401-4DC9-A2BE-769D7BC81B47}" type="datetime1">
              <a:rPr lang="en-US" smtClean="0"/>
              <a:t>7/24/2025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68233" y="6529916"/>
            <a:ext cx="2805405" cy="32808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923874" y="6529916"/>
            <a:ext cx="429207" cy="32808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41A81A3-09AD-4886-CA58-1C5308FB34ED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394284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3044" y="907299"/>
            <a:ext cx="3222923" cy="1203162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E26FC952-7E45-FC54-E540-F375172C0E2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58140" y="333756"/>
            <a:ext cx="7226004" cy="6190488"/>
          </a:xfrm>
          <a:custGeom>
            <a:avLst/>
            <a:gdLst>
              <a:gd name="connsiteX0" fmla="*/ 186643 w 7226004"/>
              <a:gd name="connsiteY0" fmla="*/ 0 h 6190488"/>
              <a:gd name="connsiteX1" fmla="*/ 7226004 w 7226004"/>
              <a:gd name="connsiteY1" fmla="*/ 0 h 6190488"/>
              <a:gd name="connsiteX2" fmla="*/ 7226004 w 7226004"/>
              <a:gd name="connsiteY2" fmla="*/ 6190488 h 6190488"/>
              <a:gd name="connsiteX3" fmla="*/ 186643 w 7226004"/>
              <a:gd name="connsiteY3" fmla="*/ 6190488 h 6190488"/>
              <a:gd name="connsiteX4" fmla="*/ 0 w 7226004"/>
              <a:gd name="connsiteY4" fmla="*/ 6003845 h 6190488"/>
              <a:gd name="connsiteX5" fmla="*/ 0 w 7226004"/>
              <a:gd name="connsiteY5" fmla="*/ 186643 h 6190488"/>
              <a:gd name="connsiteX6" fmla="*/ 186643 w 7226004"/>
              <a:gd name="connsiteY6" fmla="*/ 0 h 6190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26004" h="6190488">
                <a:moveTo>
                  <a:pt x="186643" y="0"/>
                </a:moveTo>
                <a:lnTo>
                  <a:pt x="7226004" y="0"/>
                </a:lnTo>
                <a:lnTo>
                  <a:pt x="7226004" y="6190488"/>
                </a:lnTo>
                <a:lnTo>
                  <a:pt x="186643" y="6190488"/>
                </a:lnTo>
                <a:cubicBezTo>
                  <a:pt x="83563" y="6190488"/>
                  <a:pt x="0" y="6106925"/>
                  <a:pt x="0" y="6003845"/>
                </a:cubicBezTo>
                <a:lnTo>
                  <a:pt x="0" y="186643"/>
                </a:lnTo>
                <a:cubicBezTo>
                  <a:pt x="0" y="83563"/>
                  <a:pt x="83563" y="0"/>
                  <a:pt x="186643" y="0"/>
                </a:cubicBezTo>
                <a:close/>
              </a:path>
            </a:pathLst>
          </a:custGeo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103044" y="2240265"/>
            <a:ext cx="3222923" cy="37104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305F20-8340-4F06-2EA5-4D05FFED4587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8103044" y="6529915"/>
            <a:ext cx="922372" cy="328084"/>
          </a:xfrm>
          <a:prstGeom prst="rect">
            <a:avLst/>
          </a:prstGeom>
        </p:spPr>
        <p:txBody>
          <a:bodyPr/>
          <a:lstStyle/>
          <a:p>
            <a:fld id="{16B7840A-2968-4A25-82F8-DF7BABF97BC1}" type="datetime1">
              <a:rPr lang="en-US" smtClean="0"/>
              <a:t>7/24/2025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09198F5-FF38-389C-E060-120AC630180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9025417" y="6529915"/>
            <a:ext cx="2390244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963CA08-6B63-DC1E-8CB3-C323C904012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CB9005A-8E92-C720-BABE-52545C043BA6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47208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536" y="907299"/>
            <a:ext cx="3351329" cy="1203161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59536" y="2244789"/>
            <a:ext cx="3351329" cy="37059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93031C5B-201F-65FC-977A-E04E980A8D1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61780" y="333756"/>
            <a:ext cx="7072080" cy="6190488"/>
          </a:xfrm>
          <a:custGeom>
            <a:avLst/>
            <a:gdLst>
              <a:gd name="connsiteX0" fmla="*/ 0 w 7072080"/>
              <a:gd name="connsiteY0" fmla="*/ 0 h 6190488"/>
              <a:gd name="connsiteX1" fmla="*/ 6885437 w 7072080"/>
              <a:gd name="connsiteY1" fmla="*/ 0 h 6190488"/>
              <a:gd name="connsiteX2" fmla="*/ 7072080 w 7072080"/>
              <a:gd name="connsiteY2" fmla="*/ 186643 h 6190488"/>
              <a:gd name="connsiteX3" fmla="*/ 7072080 w 7072080"/>
              <a:gd name="connsiteY3" fmla="*/ 6003845 h 6190488"/>
              <a:gd name="connsiteX4" fmla="*/ 6885437 w 7072080"/>
              <a:gd name="connsiteY4" fmla="*/ 6190488 h 6190488"/>
              <a:gd name="connsiteX5" fmla="*/ 0 w 7072080"/>
              <a:gd name="connsiteY5" fmla="*/ 6190488 h 6190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072080" h="6190488">
                <a:moveTo>
                  <a:pt x="0" y="0"/>
                </a:moveTo>
                <a:lnTo>
                  <a:pt x="6885437" y="0"/>
                </a:lnTo>
                <a:cubicBezTo>
                  <a:pt x="6988517" y="0"/>
                  <a:pt x="7072080" y="83563"/>
                  <a:pt x="7072080" y="186643"/>
                </a:cubicBezTo>
                <a:lnTo>
                  <a:pt x="7072080" y="6003845"/>
                </a:lnTo>
                <a:cubicBezTo>
                  <a:pt x="7072080" y="6106925"/>
                  <a:pt x="6988517" y="6190488"/>
                  <a:pt x="6885437" y="6190488"/>
                </a:cubicBezTo>
                <a:lnTo>
                  <a:pt x="0" y="6190488"/>
                </a:lnTo>
                <a:close/>
              </a:path>
            </a:pathLst>
          </a:custGeo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3" y="6529916"/>
            <a:ext cx="1067625" cy="328084"/>
          </a:xfrm>
          <a:prstGeom prst="rect">
            <a:avLst/>
          </a:prstGeom>
        </p:spPr>
        <p:txBody>
          <a:bodyPr/>
          <a:lstStyle/>
          <a:p>
            <a:fld id="{E2ABEC49-741E-472F-866C-AE933A56DB01}" type="datetime1">
              <a:rPr lang="en-US" smtClean="0"/>
              <a:t>7/24/2025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04785" y="6529916"/>
            <a:ext cx="2805405" cy="32808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960426" y="6529916"/>
            <a:ext cx="429207" cy="32808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5A9B769-FEAE-2962-E26F-2A44DC7B32AC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623894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0265" y="907300"/>
            <a:ext cx="3025702" cy="2114466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58BC462-E794-03C0-9112-F7F3BCEED14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58140" y="333756"/>
            <a:ext cx="7423225" cy="6190488"/>
          </a:xfrm>
          <a:custGeom>
            <a:avLst/>
            <a:gdLst>
              <a:gd name="connsiteX0" fmla="*/ 186643 w 7423225"/>
              <a:gd name="connsiteY0" fmla="*/ 0 h 6190488"/>
              <a:gd name="connsiteX1" fmla="*/ 7423225 w 7423225"/>
              <a:gd name="connsiteY1" fmla="*/ 0 h 6190488"/>
              <a:gd name="connsiteX2" fmla="*/ 7423225 w 7423225"/>
              <a:gd name="connsiteY2" fmla="*/ 6190488 h 6190488"/>
              <a:gd name="connsiteX3" fmla="*/ 186643 w 7423225"/>
              <a:gd name="connsiteY3" fmla="*/ 6190488 h 6190488"/>
              <a:gd name="connsiteX4" fmla="*/ 0 w 7423225"/>
              <a:gd name="connsiteY4" fmla="*/ 6003845 h 6190488"/>
              <a:gd name="connsiteX5" fmla="*/ 0 w 7423225"/>
              <a:gd name="connsiteY5" fmla="*/ 186643 h 6190488"/>
              <a:gd name="connsiteX6" fmla="*/ 186643 w 7423225"/>
              <a:gd name="connsiteY6" fmla="*/ 0 h 6190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423225" h="6190488">
                <a:moveTo>
                  <a:pt x="186643" y="0"/>
                </a:moveTo>
                <a:lnTo>
                  <a:pt x="7423225" y="0"/>
                </a:lnTo>
                <a:lnTo>
                  <a:pt x="7423225" y="6190488"/>
                </a:lnTo>
                <a:lnTo>
                  <a:pt x="186643" y="6190488"/>
                </a:lnTo>
                <a:cubicBezTo>
                  <a:pt x="83563" y="6190488"/>
                  <a:pt x="0" y="6106925"/>
                  <a:pt x="0" y="6003845"/>
                </a:cubicBezTo>
                <a:lnTo>
                  <a:pt x="0" y="186643"/>
                </a:lnTo>
                <a:cubicBezTo>
                  <a:pt x="0" y="83563"/>
                  <a:pt x="83563" y="0"/>
                  <a:pt x="186643" y="0"/>
                </a:cubicBezTo>
                <a:close/>
              </a:path>
            </a:pathLst>
          </a:custGeo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00265" y="3156095"/>
            <a:ext cx="3025702" cy="2794596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228600" indent="0">
              <a:buNone/>
              <a:defRPr sz="1400"/>
            </a:lvl2pPr>
            <a:lvl3pPr marL="457200" indent="0">
              <a:buNone/>
              <a:defRPr sz="1200"/>
            </a:lvl3pPr>
            <a:lvl4pPr marL="685800" indent="0">
              <a:buNone/>
              <a:defRPr sz="1100"/>
            </a:lvl4pPr>
            <a:lvl5pPr marL="9144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43102" y="6529915"/>
            <a:ext cx="1003659" cy="32808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B6BE5AC-BF33-4FE2-ADBE-F1A4AA52AA84}" type="datetime1">
              <a:rPr lang="en-US" smtClean="0"/>
              <a:t>7/24/2025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346761" y="6529915"/>
            <a:ext cx="2068899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3CB8547-3131-E62F-78BD-1E2AB8979C91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86448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ith Pictu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03850" y="907302"/>
            <a:ext cx="4222117" cy="3697488"/>
          </a:xfrm>
        </p:spPr>
        <p:txBody>
          <a:bodyPr anchor="b">
            <a:normAutofit/>
          </a:bodyPr>
          <a:lstStyle>
            <a:lvl1pPr algn="l">
              <a:defRPr sz="5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03850" y="4731335"/>
            <a:ext cx="4222117" cy="1219362"/>
          </a:xfrm>
        </p:spPr>
        <p:txBody>
          <a:bodyPr anchor="t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3E190545-F7D8-0D1C-1BCC-C670CFFE0C6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58140" y="333756"/>
            <a:ext cx="6226810" cy="6190488"/>
          </a:xfrm>
          <a:custGeom>
            <a:avLst/>
            <a:gdLst>
              <a:gd name="connsiteX0" fmla="*/ 186643 w 6226810"/>
              <a:gd name="connsiteY0" fmla="*/ 0 h 6190488"/>
              <a:gd name="connsiteX1" fmla="*/ 6226810 w 6226810"/>
              <a:gd name="connsiteY1" fmla="*/ 0 h 6190488"/>
              <a:gd name="connsiteX2" fmla="*/ 6226810 w 6226810"/>
              <a:gd name="connsiteY2" fmla="*/ 6190488 h 6190488"/>
              <a:gd name="connsiteX3" fmla="*/ 186643 w 6226810"/>
              <a:gd name="connsiteY3" fmla="*/ 6190488 h 6190488"/>
              <a:gd name="connsiteX4" fmla="*/ 0 w 6226810"/>
              <a:gd name="connsiteY4" fmla="*/ 6003845 h 6190488"/>
              <a:gd name="connsiteX5" fmla="*/ 0 w 6226810"/>
              <a:gd name="connsiteY5" fmla="*/ 186643 h 6190488"/>
              <a:gd name="connsiteX6" fmla="*/ 186643 w 6226810"/>
              <a:gd name="connsiteY6" fmla="*/ 0 h 6190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26810" h="6190488">
                <a:moveTo>
                  <a:pt x="186643" y="0"/>
                </a:moveTo>
                <a:lnTo>
                  <a:pt x="6226810" y="0"/>
                </a:lnTo>
                <a:lnTo>
                  <a:pt x="6226810" y="6190488"/>
                </a:lnTo>
                <a:lnTo>
                  <a:pt x="186643" y="6190488"/>
                </a:lnTo>
                <a:cubicBezTo>
                  <a:pt x="83563" y="6190488"/>
                  <a:pt x="0" y="6106925"/>
                  <a:pt x="0" y="6003845"/>
                </a:cubicBezTo>
                <a:lnTo>
                  <a:pt x="0" y="186643"/>
                </a:lnTo>
                <a:cubicBezTo>
                  <a:pt x="0" y="83563"/>
                  <a:pt x="83563" y="0"/>
                  <a:pt x="186643" y="0"/>
                </a:cubicBezTo>
                <a:close/>
              </a:path>
            </a:pathLst>
          </a:custGeom>
          <a:blipFill dpi="0" rotWithShape="1"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168895" y="6529916"/>
            <a:ext cx="1707625" cy="32808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254E9985-91B3-42C8-B8D8-B565E04A5E57}" type="datetime1">
              <a:rPr lang="en-US" smtClean="0"/>
              <a:t>7/24/2025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5DF5215-34B8-BE6B-A816-58B2F37B1D55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97168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5012268"/>
            <a:ext cx="3739896" cy="139033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2192000" cy="4635132"/>
          </a:xfr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49240" y="5012267"/>
            <a:ext cx="6400800" cy="1390330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228600" indent="0">
              <a:buFont typeface="Arial" panose="020B0604020202020204" pitchFamily="34" charset="0"/>
              <a:buNone/>
              <a:defRPr sz="1400"/>
            </a:lvl2pPr>
            <a:lvl3pPr marL="457200" indent="0">
              <a:buFont typeface="Arial" panose="020B0604020202020204" pitchFamily="34" charset="0"/>
              <a:buNone/>
              <a:defRPr sz="1200"/>
            </a:lvl3pPr>
            <a:lvl4pPr marL="685800" indent="0">
              <a:buFont typeface="Arial" panose="020B0604020202020204" pitchFamily="34" charset="0"/>
              <a:buNone/>
              <a:defRPr sz="1100"/>
            </a:lvl4pPr>
            <a:lvl5pPr marL="914400" indent="0">
              <a:buFont typeface="Arial" panose="020B0604020202020204" pitchFamily="34" charset="0"/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851A88DF-44ED-436B-99D1-0B8CC5A92D9A}" type="datetime1">
              <a:rPr lang="en-US" smtClean="0"/>
              <a:t>7/24/2025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646564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4162318"/>
            <a:ext cx="2953618" cy="189280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2192000" cy="3778270"/>
          </a:xfr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77640" y="4162318"/>
            <a:ext cx="7772400" cy="2240280"/>
          </a:xfrm>
        </p:spPr>
        <p:txBody>
          <a:bodyPr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514350" indent="-285750">
              <a:buFont typeface="Arial" panose="020B0604020202020204" pitchFamily="34" charset="0"/>
              <a:buChar char="•"/>
              <a:defRPr sz="1600"/>
            </a:lvl2pPr>
            <a:lvl3pPr marL="742950" indent="-285750">
              <a:buFont typeface="Arial" panose="020B0604020202020204" pitchFamily="34" charset="0"/>
              <a:buChar char="•"/>
              <a:defRPr sz="1400"/>
            </a:lvl3pPr>
            <a:lvl4pPr marL="857250" indent="-171450">
              <a:buFont typeface="Arial" panose="020B0604020202020204" pitchFamily="34" charset="0"/>
              <a:buChar char="•"/>
              <a:defRPr sz="1200"/>
            </a:lvl4pPr>
            <a:lvl5pPr marL="1085850" indent="-171450"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BEC9FA1C-AA60-4CCE-B788-3849E413B634}" type="datetime1">
              <a:rPr lang="en-US" smtClean="0"/>
              <a:t>7/24/2025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749755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561425"/>
            <a:ext cx="2953618" cy="189280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59778"/>
            <a:ext cx="3494314" cy="365125"/>
          </a:xfrm>
          <a:prstGeom prst="rect">
            <a:avLst/>
          </a:prstGeom>
        </p:spPr>
        <p:txBody>
          <a:bodyPr/>
          <a:lstStyle/>
          <a:p>
            <a:fld id="{401AF4C7-240F-4AB8-A2FA-D99DF3F7CE1C}" type="datetime1">
              <a:rPr lang="en-US" smtClean="0"/>
              <a:t>7/24/2025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76521" y="59778"/>
            <a:ext cx="2805405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2162" y="59778"/>
            <a:ext cx="429207" cy="365125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77640" y="561425"/>
            <a:ext cx="7772400" cy="2240280"/>
          </a:xfrm>
        </p:spPr>
        <p:txBody>
          <a:bodyPr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514350" indent="-285750">
              <a:buFont typeface="Arial" panose="020B0604020202020204" pitchFamily="34" charset="0"/>
              <a:buChar char="•"/>
              <a:defRPr sz="1600"/>
            </a:lvl2pPr>
            <a:lvl3pPr marL="742950" indent="-285750">
              <a:buFont typeface="Arial" panose="020B0604020202020204" pitchFamily="34" charset="0"/>
              <a:buChar char="•"/>
              <a:defRPr sz="1400"/>
            </a:lvl3pPr>
            <a:lvl4pPr marL="857250" indent="-171450">
              <a:buFont typeface="Arial" panose="020B0604020202020204" pitchFamily="34" charset="0"/>
              <a:buChar char="•"/>
              <a:defRPr sz="1200"/>
            </a:lvl4pPr>
            <a:lvl5pPr marL="1085850" indent="-171450"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3079730"/>
            <a:ext cx="12192000" cy="3778270"/>
          </a:xfr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52566481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B707AF85-94F0-A688-031E-5C9B12E7DA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2646" y="1810322"/>
            <a:ext cx="4547183" cy="44441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6" y="603504"/>
            <a:ext cx="10972802" cy="970463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0FEB7308-4C28-B462-9DD9-8D821D48BBB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98331" y="2044501"/>
            <a:ext cx="3975817" cy="3975817"/>
          </a:xfrm>
          <a:custGeom>
            <a:avLst/>
            <a:gdLst>
              <a:gd name="connsiteX0" fmla="*/ 1987909 w 3975817"/>
              <a:gd name="connsiteY0" fmla="*/ 0 h 3975817"/>
              <a:gd name="connsiteX1" fmla="*/ 3975817 w 3975817"/>
              <a:gd name="connsiteY1" fmla="*/ 1987909 h 3975817"/>
              <a:gd name="connsiteX2" fmla="*/ 1987909 w 3975817"/>
              <a:gd name="connsiteY2" fmla="*/ 3975817 h 3975817"/>
              <a:gd name="connsiteX3" fmla="*/ 0 w 3975817"/>
              <a:gd name="connsiteY3" fmla="*/ 1987909 h 3975817"/>
              <a:gd name="connsiteX4" fmla="*/ 1987909 w 3975817"/>
              <a:gd name="connsiteY4" fmla="*/ 0 h 3975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75817" h="3975817">
                <a:moveTo>
                  <a:pt x="1987909" y="0"/>
                </a:moveTo>
                <a:cubicBezTo>
                  <a:pt x="3085800" y="0"/>
                  <a:pt x="3975817" y="890017"/>
                  <a:pt x="3975817" y="1987909"/>
                </a:cubicBezTo>
                <a:cubicBezTo>
                  <a:pt x="3975817" y="3085800"/>
                  <a:pt x="3085800" y="3975817"/>
                  <a:pt x="1987909" y="3975817"/>
                </a:cubicBezTo>
                <a:cubicBezTo>
                  <a:pt x="890017" y="3975817"/>
                  <a:pt x="0" y="3085800"/>
                  <a:pt x="0" y="1987909"/>
                </a:cubicBezTo>
                <a:cubicBezTo>
                  <a:pt x="0" y="890017"/>
                  <a:pt x="890017" y="0"/>
                  <a:pt x="1987909" y="0"/>
                </a:cubicBezTo>
                <a:close/>
              </a:path>
            </a:pathLst>
          </a:custGeom>
          <a:blipFill dpi="0" rotWithShape="1"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1897688-419F-6EB2-5CC1-DC14924E5FC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96000" y="1828800"/>
            <a:ext cx="5483355" cy="44288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387AD299-DE61-4CBB-BC93-03EDAFFAD605}" type="datetime1">
              <a:rPr lang="en-US" smtClean="0"/>
              <a:t>7/24/2025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712010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5BFD4E-5044-9769-5E8F-5BEC1C2A21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2648" y="2271376"/>
            <a:ext cx="4155294" cy="40611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39"/>
            <a:ext cx="4672584" cy="1453896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D4DA44E7-3265-78D1-59E3-AEFDF6112DD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73710" y="2485372"/>
            <a:ext cx="3633170" cy="3633170"/>
          </a:xfrm>
          <a:custGeom>
            <a:avLst/>
            <a:gdLst>
              <a:gd name="connsiteX0" fmla="*/ 1816585 w 3633170"/>
              <a:gd name="connsiteY0" fmla="*/ 0 h 3633170"/>
              <a:gd name="connsiteX1" fmla="*/ 3633170 w 3633170"/>
              <a:gd name="connsiteY1" fmla="*/ 1816585 h 3633170"/>
              <a:gd name="connsiteX2" fmla="*/ 1816585 w 3633170"/>
              <a:gd name="connsiteY2" fmla="*/ 3633170 h 3633170"/>
              <a:gd name="connsiteX3" fmla="*/ 0 w 3633170"/>
              <a:gd name="connsiteY3" fmla="*/ 1816585 h 3633170"/>
              <a:gd name="connsiteX4" fmla="*/ 1816585 w 3633170"/>
              <a:gd name="connsiteY4" fmla="*/ 0 h 3633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33170" h="3633170">
                <a:moveTo>
                  <a:pt x="1816585" y="0"/>
                </a:moveTo>
                <a:cubicBezTo>
                  <a:pt x="2819857" y="0"/>
                  <a:pt x="3633170" y="813313"/>
                  <a:pt x="3633170" y="1816585"/>
                </a:cubicBezTo>
                <a:cubicBezTo>
                  <a:pt x="3633170" y="2819857"/>
                  <a:pt x="2819857" y="3633170"/>
                  <a:pt x="1816585" y="3633170"/>
                </a:cubicBezTo>
                <a:cubicBezTo>
                  <a:pt x="813313" y="3633170"/>
                  <a:pt x="0" y="2819857"/>
                  <a:pt x="0" y="1816585"/>
                </a:cubicBezTo>
                <a:cubicBezTo>
                  <a:pt x="0" y="813313"/>
                  <a:pt x="813313" y="0"/>
                  <a:pt x="1816585" y="0"/>
                </a:cubicBezTo>
                <a:close/>
              </a:path>
            </a:pathLst>
          </a:custGeom>
          <a:blipFill dpi="0" rotWithShape="1"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BAC3300-BF12-B200-9F06-8D5AC45CB7E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96000" y="549275"/>
            <a:ext cx="5585925" cy="57832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FB9632C8-AF7D-4924-8414-5F0F98946906}" type="datetime1">
              <a:rPr lang="en-US" smtClean="0"/>
              <a:t>7/24/2025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682918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9B50B4B-78CB-E542-02D9-864CE61BF8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7715" y="2311121"/>
            <a:ext cx="4085820" cy="39932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8" y="550217"/>
            <a:ext cx="3657603" cy="1453896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AA5E0D2B-AF9D-6520-DEF7-6EF60AC4660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94412" y="2521539"/>
            <a:ext cx="3572426" cy="3572426"/>
          </a:xfrm>
          <a:custGeom>
            <a:avLst/>
            <a:gdLst>
              <a:gd name="connsiteX0" fmla="*/ 1786213 w 3572426"/>
              <a:gd name="connsiteY0" fmla="*/ 0 h 3572426"/>
              <a:gd name="connsiteX1" fmla="*/ 3572426 w 3572426"/>
              <a:gd name="connsiteY1" fmla="*/ 1786213 h 3572426"/>
              <a:gd name="connsiteX2" fmla="*/ 1786213 w 3572426"/>
              <a:gd name="connsiteY2" fmla="*/ 3572426 h 3572426"/>
              <a:gd name="connsiteX3" fmla="*/ 0 w 3572426"/>
              <a:gd name="connsiteY3" fmla="*/ 1786213 h 3572426"/>
              <a:gd name="connsiteX4" fmla="*/ 1786213 w 3572426"/>
              <a:gd name="connsiteY4" fmla="*/ 0 h 3572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72426" h="3572426">
                <a:moveTo>
                  <a:pt x="1786213" y="0"/>
                </a:moveTo>
                <a:cubicBezTo>
                  <a:pt x="2772711" y="0"/>
                  <a:pt x="3572426" y="799715"/>
                  <a:pt x="3572426" y="1786213"/>
                </a:cubicBezTo>
                <a:cubicBezTo>
                  <a:pt x="3572426" y="2772711"/>
                  <a:pt x="2772711" y="3572426"/>
                  <a:pt x="1786213" y="3572426"/>
                </a:cubicBezTo>
                <a:cubicBezTo>
                  <a:pt x="799715" y="3572426"/>
                  <a:pt x="0" y="2772711"/>
                  <a:pt x="0" y="1786213"/>
                </a:cubicBezTo>
                <a:cubicBezTo>
                  <a:pt x="0" y="799715"/>
                  <a:pt x="799715" y="0"/>
                  <a:pt x="1786213" y="0"/>
                </a:cubicBezTo>
                <a:close/>
              </a:path>
            </a:pathLst>
          </a:custGeom>
          <a:blipFill dpi="0" rotWithShape="1"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3F7B03F-5EDA-605B-1A2E-F48896E489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016500" y="549275"/>
            <a:ext cx="6561138" cy="57594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CB60CA09-D196-4E75-A4BA-F561F149C1FC}" type="datetime1">
              <a:rPr lang="en-US" smtClean="0"/>
              <a:t>7/24/2025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261412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825626D2-80B1-31C0-8C4C-03AEBF6B45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35066" y="2105276"/>
            <a:ext cx="4085820" cy="3993262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FB8AD6A1-C215-DFF8-ECFA-D092D628B6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907303"/>
            <a:ext cx="10966706" cy="1132258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2F6745D6-F853-FF75-28EF-2DD864956F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47" y="2311121"/>
            <a:ext cx="6158266" cy="399326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366C839-A25F-2CB3-40B9-811BB4C7513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591763" y="2315694"/>
            <a:ext cx="3572426" cy="3572426"/>
          </a:xfrm>
          <a:custGeom>
            <a:avLst/>
            <a:gdLst>
              <a:gd name="connsiteX0" fmla="*/ 1786213 w 3572426"/>
              <a:gd name="connsiteY0" fmla="*/ 0 h 3572426"/>
              <a:gd name="connsiteX1" fmla="*/ 3572426 w 3572426"/>
              <a:gd name="connsiteY1" fmla="*/ 1786213 h 3572426"/>
              <a:gd name="connsiteX2" fmla="*/ 1786213 w 3572426"/>
              <a:gd name="connsiteY2" fmla="*/ 3572426 h 3572426"/>
              <a:gd name="connsiteX3" fmla="*/ 0 w 3572426"/>
              <a:gd name="connsiteY3" fmla="*/ 1786213 h 3572426"/>
              <a:gd name="connsiteX4" fmla="*/ 1786213 w 3572426"/>
              <a:gd name="connsiteY4" fmla="*/ 0 h 3572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72426" h="3572426">
                <a:moveTo>
                  <a:pt x="1786213" y="0"/>
                </a:moveTo>
                <a:cubicBezTo>
                  <a:pt x="2772711" y="0"/>
                  <a:pt x="3572426" y="799715"/>
                  <a:pt x="3572426" y="1786213"/>
                </a:cubicBezTo>
                <a:cubicBezTo>
                  <a:pt x="3572426" y="2772711"/>
                  <a:pt x="2772711" y="3572426"/>
                  <a:pt x="1786213" y="3572426"/>
                </a:cubicBezTo>
                <a:cubicBezTo>
                  <a:pt x="799715" y="3572426"/>
                  <a:pt x="0" y="2772711"/>
                  <a:pt x="0" y="1786213"/>
                </a:cubicBezTo>
                <a:cubicBezTo>
                  <a:pt x="0" y="799715"/>
                  <a:pt x="799715" y="0"/>
                  <a:pt x="1786213" y="0"/>
                </a:cubicBezTo>
                <a:close/>
              </a:path>
            </a:pathLst>
          </a:custGeom>
          <a:blipFill dpi="0" rotWithShape="1"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E44CA941-2112-4108-B577-DDB22688A338}" type="datetime1">
              <a:rPr lang="en-US" smtClean="0"/>
              <a:t>7/24/2025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513751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7C0B019-1F65-5FF3-EACC-1DBD4333A0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00064" y="557784"/>
            <a:ext cx="5914085" cy="578011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763DD55-592C-903A-3F9C-A96924CFEA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907302"/>
            <a:ext cx="4361688" cy="1649694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48" y="2826137"/>
            <a:ext cx="4361688" cy="3434638"/>
          </a:xfrm>
        </p:spPr>
        <p:txBody>
          <a:bodyPr anchor="b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051C0813-C057-2B90-9C5A-3AE995C8973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71625" y="862357"/>
            <a:ext cx="5170964" cy="5170964"/>
          </a:xfrm>
          <a:custGeom>
            <a:avLst/>
            <a:gdLst>
              <a:gd name="connsiteX0" fmla="*/ 2585482 w 5170964"/>
              <a:gd name="connsiteY0" fmla="*/ 0 h 5170964"/>
              <a:gd name="connsiteX1" fmla="*/ 5170964 w 5170964"/>
              <a:gd name="connsiteY1" fmla="*/ 2585482 h 5170964"/>
              <a:gd name="connsiteX2" fmla="*/ 2585482 w 5170964"/>
              <a:gd name="connsiteY2" fmla="*/ 5170964 h 5170964"/>
              <a:gd name="connsiteX3" fmla="*/ 0 w 5170964"/>
              <a:gd name="connsiteY3" fmla="*/ 2585482 h 5170964"/>
              <a:gd name="connsiteX4" fmla="*/ 2585482 w 5170964"/>
              <a:gd name="connsiteY4" fmla="*/ 0 h 5170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70964" h="5170964">
                <a:moveTo>
                  <a:pt x="2585482" y="0"/>
                </a:moveTo>
                <a:cubicBezTo>
                  <a:pt x="4013405" y="0"/>
                  <a:pt x="5170964" y="1157560"/>
                  <a:pt x="5170964" y="2585482"/>
                </a:cubicBezTo>
                <a:cubicBezTo>
                  <a:pt x="5170964" y="4013405"/>
                  <a:pt x="4013405" y="5170964"/>
                  <a:pt x="2585482" y="5170964"/>
                </a:cubicBezTo>
                <a:cubicBezTo>
                  <a:pt x="1157560" y="5170964"/>
                  <a:pt x="0" y="4013405"/>
                  <a:pt x="0" y="2585482"/>
                </a:cubicBezTo>
                <a:cubicBezTo>
                  <a:pt x="0" y="1157560"/>
                  <a:pt x="1157560" y="0"/>
                  <a:pt x="2585482" y="0"/>
                </a:cubicBezTo>
                <a:close/>
              </a:path>
            </a:pathLst>
          </a:custGeom>
          <a:blipFill dpi="0" rotWithShape="1"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7D3302DA-6AFE-4F11-B5FB-C17B82EA8578}" type="datetime1">
              <a:rPr lang="en-US" smtClean="0"/>
              <a:t>7/24/2025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211284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mber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967907A-96CA-89D9-9FD8-C85BFFEAF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0316" y="4421770"/>
            <a:ext cx="10499656" cy="1528927"/>
          </a:xfrm>
        </p:spPr>
        <p:txBody>
          <a:bodyPr>
            <a:normAutofit/>
          </a:bodyPr>
          <a:lstStyle>
            <a:lvl1pPr algn="l">
              <a:lnSpc>
                <a:spcPct val="110000"/>
              </a:lnSpc>
              <a:defRPr sz="2000" b="0" cap="none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824A94E6-CFC2-45CB-1F4E-C00A6DA2F700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66336" y="1330310"/>
            <a:ext cx="10499656" cy="3273331"/>
          </a:xfrm>
        </p:spPr>
        <p:txBody>
          <a:bodyPr anchor="b">
            <a:normAutofit/>
          </a:bodyPr>
          <a:lstStyle>
            <a:lvl1pPr marL="0" indent="0" algn="l">
              <a:lnSpc>
                <a:spcPct val="90000"/>
              </a:lnSpc>
              <a:buNone/>
              <a:defRPr sz="210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##%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591E5F-EDEF-7D02-30E6-B960B5E4590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C3619648-D57F-48C1-8026-D656192BFCE5}" type="datetime1">
              <a:rPr lang="en-US" smtClean="0"/>
              <a:t>7/24/2025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94E47C-0C77-0005-1755-14F7739DF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0528A9-0729-B0FB-328C-3C96994AA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A1F52FC-EB68-58F2-85B1-6235B55362A9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838775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mber Lar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6306E-B77F-CE22-FA8C-F08F17B5E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7440" y="4809744"/>
            <a:ext cx="7525512" cy="1545336"/>
          </a:xfrm>
        </p:spPr>
        <p:txBody>
          <a:bodyPr>
            <a:normAutofit/>
          </a:bodyPr>
          <a:lstStyle>
            <a:lvl1pPr algn="ctr">
              <a:lnSpc>
                <a:spcPct val="110000"/>
              </a:lnSpc>
              <a:defRPr sz="2800" b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418DF0B-1F85-2BB3-D241-A3A14BF7290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22960" y="804120"/>
            <a:ext cx="10543032" cy="4206240"/>
          </a:xfrm>
        </p:spPr>
        <p:txBody>
          <a:bodyPr anchor="b">
            <a:normAutofit/>
          </a:bodyPr>
          <a:lstStyle>
            <a:lvl1pPr marL="0" indent="0" algn="ctr">
              <a:lnSpc>
                <a:spcPct val="90000"/>
              </a:lnSpc>
              <a:buNone/>
              <a:defRPr sz="232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##%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591E5F-EDEF-7D02-30E6-B960B5E4590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D7688EBA-E81D-4EC6-8C2B-03A401A980DE}" type="datetime1">
              <a:rPr lang="en-US" smtClean="0"/>
              <a:t>7/24/2025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94E47C-0C77-0005-1755-14F7739DF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0528A9-0729-B0FB-328C-3C96994AA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ACAAB8A-DD1F-F240-8651-22FAC159B426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76681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ith Pictur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59537" y="905256"/>
            <a:ext cx="4206240" cy="3739896"/>
          </a:xfrm>
        </p:spPr>
        <p:txBody>
          <a:bodyPr anchor="t">
            <a:normAutofit/>
          </a:bodyPr>
          <a:lstStyle>
            <a:lvl1pPr algn="l">
              <a:defRPr sz="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9536" y="4873752"/>
            <a:ext cx="4206240" cy="1380744"/>
          </a:xfrm>
        </p:spPr>
        <p:txBody>
          <a:bodyPr anchor="b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C77B7186-FB14-CA62-FE96-5476125CC1B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96128" y="333756"/>
            <a:ext cx="6237732" cy="6190488"/>
          </a:xfrm>
          <a:custGeom>
            <a:avLst/>
            <a:gdLst>
              <a:gd name="connsiteX0" fmla="*/ 0 w 6237732"/>
              <a:gd name="connsiteY0" fmla="*/ 0 h 6190488"/>
              <a:gd name="connsiteX1" fmla="*/ 6051089 w 6237732"/>
              <a:gd name="connsiteY1" fmla="*/ 0 h 6190488"/>
              <a:gd name="connsiteX2" fmla="*/ 6237732 w 6237732"/>
              <a:gd name="connsiteY2" fmla="*/ 186643 h 6190488"/>
              <a:gd name="connsiteX3" fmla="*/ 6237732 w 6237732"/>
              <a:gd name="connsiteY3" fmla="*/ 6003845 h 6190488"/>
              <a:gd name="connsiteX4" fmla="*/ 6051089 w 6237732"/>
              <a:gd name="connsiteY4" fmla="*/ 6190488 h 6190488"/>
              <a:gd name="connsiteX5" fmla="*/ 0 w 6237732"/>
              <a:gd name="connsiteY5" fmla="*/ 6190488 h 6190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37732" h="6190488">
                <a:moveTo>
                  <a:pt x="0" y="0"/>
                </a:moveTo>
                <a:lnTo>
                  <a:pt x="6051089" y="0"/>
                </a:lnTo>
                <a:cubicBezTo>
                  <a:pt x="6154169" y="0"/>
                  <a:pt x="6237732" y="83563"/>
                  <a:pt x="6237732" y="186643"/>
                </a:cubicBezTo>
                <a:lnTo>
                  <a:pt x="6237732" y="6003845"/>
                </a:lnTo>
                <a:cubicBezTo>
                  <a:pt x="6237732" y="6106925"/>
                  <a:pt x="6154169" y="6190488"/>
                  <a:pt x="6051089" y="6190488"/>
                </a:cubicBezTo>
                <a:lnTo>
                  <a:pt x="0" y="6190488"/>
                </a:lnTo>
                <a:close/>
              </a:path>
            </a:pathLst>
          </a:custGeom>
          <a:blipFill dpi="0" rotWithShape="1"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991F941-2D53-CC10-7947-62237A245FE0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347133" y="6529916"/>
            <a:ext cx="1951777" cy="328084"/>
          </a:xfrm>
          <a:prstGeom prst="rect">
            <a:avLst/>
          </a:prstGeom>
        </p:spPr>
        <p:txBody>
          <a:bodyPr/>
          <a:lstStyle/>
          <a:p>
            <a:fld id="{B4AA5E08-0B46-4D4C-9A1D-1895CC169C50}" type="datetime1">
              <a:rPr lang="en-US" smtClean="0"/>
              <a:t>7/24/2025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A6E6A4C-6C55-068A-43AA-78DB4D1D643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880928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1A2CCFF-14A7-08A8-4465-732CD892872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4636569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7AE6C76-D3EE-C74F-F49E-97F6141F5D15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60663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mber Large 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6306E-B77F-CE22-FA8C-F08F17B5E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7440" y="4421770"/>
            <a:ext cx="7525512" cy="1933310"/>
          </a:xfrm>
        </p:spPr>
        <p:txBody>
          <a:bodyPr>
            <a:normAutofit/>
          </a:bodyPr>
          <a:lstStyle>
            <a:lvl1pPr algn="ctr">
              <a:lnSpc>
                <a:spcPct val="110000"/>
              </a:lnSpc>
              <a:defRPr sz="2000" b="0" cap="none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418DF0B-1F85-2BB3-D241-A3A14BF7290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22960" y="1353387"/>
            <a:ext cx="10543032" cy="3273331"/>
          </a:xfrm>
        </p:spPr>
        <p:txBody>
          <a:bodyPr anchor="b">
            <a:normAutofit/>
          </a:bodyPr>
          <a:lstStyle>
            <a:lvl1pPr marL="0" indent="0" algn="ctr">
              <a:lnSpc>
                <a:spcPct val="90000"/>
              </a:lnSpc>
              <a:buNone/>
              <a:defRPr sz="210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##%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591E5F-EDEF-7D02-30E6-B960B5E4590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175A1B29-DFBD-4673-8328-3ED6619AAB50}" type="datetime1">
              <a:rPr lang="en-US" smtClean="0"/>
              <a:t>7/24/2025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94E47C-0C77-0005-1755-14F7739DF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0528A9-0729-B0FB-328C-3C96994AA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42EF41C-4509-4150-C0F1-83BB756ACF5F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72452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463662" y="561268"/>
            <a:ext cx="9264676" cy="5735465"/>
          </a:xfrm>
        </p:spPr>
        <p:txBody>
          <a:bodyPr anchor="ctr">
            <a:noAutofit/>
          </a:bodyPr>
          <a:lstStyle>
            <a:lvl1pPr marL="0" indent="0" algn="ctr">
              <a:lnSpc>
                <a:spcPct val="80000"/>
              </a:lnSpc>
              <a:buNone/>
              <a:defRPr lang="en-US" sz="6600" b="0" kern="1200" cap="all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228600" indent="0" algn="ctr">
              <a:lnSpc>
                <a:spcPct val="80000"/>
              </a:lnSpc>
              <a:buNone/>
              <a:defRPr lang="en-US" sz="6600" b="0" kern="1200" cap="all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457200" indent="0" algn="ctr">
              <a:lnSpc>
                <a:spcPct val="80000"/>
              </a:lnSpc>
              <a:buNone/>
              <a:defRPr lang="en-US" sz="6600" b="0" kern="1200" cap="all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685800" indent="0" algn="ctr">
              <a:lnSpc>
                <a:spcPct val="100000"/>
              </a:lnSpc>
              <a:buNone/>
              <a:defRPr lang="en-US" sz="8000" b="1" kern="1200" cap="all" baseline="0" dirty="0">
                <a:solidFill>
                  <a:schemeClr val="tx1"/>
                </a:solidFill>
                <a:latin typeface="Playfair Display Black" pitchFamily="2" charset="0"/>
                <a:ea typeface="+mj-ea"/>
                <a:cs typeface="+mj-cs"/>
              </a:defRPr>
            </a:lvl4pPr>
            <a:lvl5pPr marL="914400" indent="0" algn="ctr">
              <a:lnSpc>
                <a:spcPct val="100000"/>
              </a:lnSpc>
              <a:buNone/>
              <a:defRPr lang="en-US" sz="8000" b="1" kern="1200" cap="all" baseline="0" dirty="0">
                <a:solidFill>
                  <a:schemeClr val="tx1"/>
                </a:solidFill>
                <a:latin typeface="Playfair Display Black" pitchFamily="2" charset="0"/>
                <a:ea typeface="+mj-ea"/>
                <a:cs typeface="+mj-cs"/>
              </a:defRPr>
            </a:lvl5pPr>
          </a:lstStyle>
          <a:p>
            <a:pPr lvl="0"/>
            <a:r>
              <a:rPr lang="en-US" dirty="0"/>
              <a:t>Click to add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E7C9592F-4A0D-4D12-B47E-4A7D843B26AD}" type="datetime1">
              <a:rPr lang="en-US" smtClean="0"/>
              <a:t>7/24/2025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244775AE-F67F-CB44-1D87-AB4D287818A5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47648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1929384"/>
            <a:ext cx="8266176" cy="4142232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5000" b="1"/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 dirty="0"/>
              <a:t>Click to add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290F78A7-ED9B-4802-8C3B-8810C7632A95}" type="datetime1">
              <a:rPr lang="en-US" smtClean="0"/>
              <a:t>7/24/2025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34D2A7D-7433-3BD7-B540-CAF81289672C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836924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548640"/>
            <a:ext cx="8266176" cy="5605272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5000" b="1"/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 dirty="0"/>
              <a:t>Click to add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24F266F9-F826-45A4-93B2-4F421185E715}" type="datetime1">
              <a:rPr lang="en-US" smtClean="0"/>
              <a:t>7/24/2025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F6FAFB8-6136-DD3A-86C3-855ED940D6F6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296817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urple circle with black background&#10;&#10;AI-generated content may be incorrect.">
            <a:extLst>
              <a:ext uri="{FF2B5EF4-FFF2-40B4-BE49-F238E27FC236}">
                <a16:creationId xmlns:a16="http://schemas.microsoft.com/office/drawing/2014/main" id="{34321655-180C-E5FF-5EBA-CB7C8C9005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67"/>
          <a:stretch/>
        </p:blipFill>
        <p:spPr>
          <a:xfrm>
            <a:off x="492638" y="0"/>
            <a:ext cx="4471248" cy="4191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212FA0A-1F7B-DD41-ECED-02B60BC46B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50322" y="5137616"/>
            <a:ext cx="8054173" cy="466344"/>
          </a:xfrm>
        </p:spPr>
        <p:txBody>
          <a:bodyPr anchor="ctr">
            <a:normAutofit/>
          </a:bodyPr>
          <a:lstStyle>
            <a:lvl1pPr>
              <a:lnSpc>
                <a:spcPct val="120000"/>
              </a:lnSpc>
              <a:defRPr sz="1800" cap="none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Quote Author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14BE2EA-8E1E-E2DA-5CCF-46908B013BF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393371" y="1188720"/>
            <a:ext cx="8593017" cy="2174966"/>
          </a:xfrm>
        </p:spPr>
        <p:txBody>
          <a:bodyPr anchor="b">
            <a:normAutofit/>
          </a:bodyPr>
          <a:lstStyle>
            <a:lvl1pPr marL="0" indent="-457200" defTabSz="914400">
              <a:lnSpc>
                <a:spcPct val="80000"/>
              </a:lnSpc>
              <a:spcBef>
                <a:spcPts val="0"/>
              </a:spcBef>
              <a:buNone/>
              <a:defRPr sz="4500" cap="all" baseline="0">
                <a:latin typeface="+mj-lt"/>
              </a:defRPr>
            </a:lvl1pPr>
          </a:lstStyle>
          <a:p>
            <a:pPr lvl="0"/>
            <a:r>
              <a:rPr lang="en-US" dirty="0"/>
              <a:t>Click to add Quote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44C372-F7FA-5AA5-92C1-CF476A26623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DB6CF73C-93E7-489E-AE2B-E246A7DB6D93}" type="datetime1">
              <a:rPr lang="en-US" smtClean="0"/>
              <a:t>7/24/2025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3912E3-7555-EAAB-BE83-59ED3B5C9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EAECF6-9F03-4C12-4BD4-4E8AE63A4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659926F-2327-8B2D-085E-499F8F38779A}"/>
              </a:ext>
            </a:extLst>
          </p:cNvPr>
          <p:cNvCxnSpPr/>
          <p:nvPr/>
        </p:nvCxnSpPr>
        <p:spPr>
          <a:xfrm>
            <a:off x="1551214" y="3477986"/>
            <a:ext cx="0" cy="1992085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997730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2FA0A-1F7B-DD41-ECED-02B60BC46B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77009" y="5349240"/>
            <a:ext cx="9043416" cy="466344"/>
          </a:xfrm>
        </p:spPr>
        <p:txBody>
          <a:bodyPr anchor="ctr">
            <a:normAutofit/>
          </a:bodyPr>
          <a:lstStyle>
            <a:lvl1pPr>
              <a:lnSpc>
                <a:spcPct val="120000"/>
              </a:lnSpc>
              <a:defRPr sz="22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Quote Author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14BE2EA-8E1E-E2DA-5CCF-46908B013BF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499616" y="1344168"/>
            <a:ext cx="9198864" cy="3291840"/>
          </a:xfrm>
        </p:spPr>
        <p:txBody>
          <a:bodyPr anchor="ctr">
            <a:normAutofit/>
          </a:bodyPr>
          <a:lstStyle>
            <a:lvl1pPr marL="164592" indent="-164592">
              <a:lnSpc>
                <a:spcPct val="80000"/>
              </a:lnSpc>
              <a:spcBef>
                <a:spcPts val="0"/>
              </a:spcBef>
              <a:buNone/>
              <a:defRPr sz="4000" cap="all" baseline="0">
                <a:latin typeface="+mj-lt"/>
              </a:defRPr>
            </a:lvl1pPr>
          </a:lstStyle>
          <a:p>
            <a:pPr lvl="0"/>
            <a:r>
              <a:rPr lang="en-US" dirty="0"/>
              <a:t>Click to add Quote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44C372-F7FA-5AA5-92C1-CF476A26623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A15AF2BE-7E3A-4323-8AD1-6D4FF44FD8E1}" type="datetime1">
              <a:rPr lang="en-US" smtClean="0"/>
              <a:t>7/24/2025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3912E3-7555-EAAB-BE83-59ED3B5C9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EAECF6-9F03-4C12-4BD4-4E8AE63A4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F5A24BE-62EC-1D31-CC8C-91D6C09F8228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89711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2FA0A-1F7B-DD41-ECED-02B60BC46B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041" y="5669280"/>
            <a:ext cx="8805672" cy="466344"/>
          </a:xfrm>
        </p:spPr>
        <p:txBody>
          <a:bodyPr anchor="ctr">
            <a:normAutofit/>
          </a:bodyPr>
          <a:lstStyle>
            <a:lvl1pPr>
              <a:lnSpc>
                <a:spcPct val="120000"/>
              </a:lnSpc>
              <a:defRPr sz="22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Quote Author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14BE2EA-8E1E-E2DA-5CCF-46908B013BF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1097280"/>
            <a:ext cx="8961120" cy="3474720"/>
          </a:xfrm>
        </p:spPr>
        <p:txBody>
          <a:bodyPr anchor="ctr">
            <a:normAutofit/>
          </a:bodyPr>
          <a:lstStyle>
            <a:lvl1pPr marL="164592" indent="-164592">
              <a:lnSpc>
                <a:spcPct val="80000"/>
              </a:lnSpc>
              <a:spcBef>
                <a:spcPts val="0"/>
              </a:spcBef>
              <a:buNone/>
              <a:defRPr sz="4200" cap="all" baseline="0">
                <a:latin typeface="+mj-lt"/>
              </a:defRPr>
            </a:lvl1pPr>
          </a:lstStyle>
          <a:p>
            <a:pPr lvl="0"/>
            <a:r>
              <a:rPr lang="en-US" dirty="0"/>
              <a:t>Click to add Quote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44C372-F7FA-5AA5-92C1-CF476A26623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CB8FD7DB-FD7D-41C7-A7D0-5BAC7B3F1054}" type="datetime1">
              <a:rPr lang="en-US" smtClean="0"/>
              <a:t>7/24/2025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3912E3-7555-EAAB-BE83-59ED3B5C9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EAECF6-9F03-4C12-4BD4-4E8AE63A4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CC92CDB-3DCC-F547-8EEC-BE14157A4259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318233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9F63BBBA-62F7-DBEC-F9CF-7226CF2229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0893" y="907303"/>
            <a:ext cx="10465073" cy="11322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70C6923B-FF9D-B437-5588-878AF0F8A07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0892" y="2268121"/>
            <a:ext cx="5040809" cy="39802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32312870-557C-564C-3520-F00CB9BF524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85157" y="2268121"/>
            <a:ext cx="5040809" cy="39802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7586B0B4-0F2D-499F-B46F-F681523A05A0}" type="datetime1">
              <a:rPr lang="en-US" smtClean="0"/>
              <a:t>7/24/2025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FB15031E-7D6B-5DB2-0949-3226C3A6B5E9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690834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94C7CB3-8309-EE97-00D8-73D90094F0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0893" y="907303"/>
            <a:ext cx="10465073" cy="11322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60893" y="2268121"/>
            <a:ext cx="5040808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8CF4B8FC-8114-F896-19E9-61BFDBF1E798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6285158" y="2268121"/>
            <a:ext cx="5040808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86E5640-DE07-46FE-2EFB-FCD8C5238D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0892" y="2969987"/>
            <a:ext cx="5040809" cy="32784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BA05586D-8745-CB79-26DE-BB05CF6BF80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85157" y="2969987"/>
            <a:ext cx="5040809" cy="32784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01266551-E982-43FB-8EB6-73FB0E4FDF12}" type="datetime1">
              <a:rPr lang="en-US" smtClean="0"/>
              <a:t>7/24/2025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E69FD757-76AB-74D2-BF21-512AF236806B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54312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37CF8608-BD7F-FDF6-C9FE-359BAFBCC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0893" y="907303"/>
            <a:ext cx="10465073" cy="11322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6F57FA73-4BE2-4237-90E8-28123CE1B9FA}" type="datetime1">
              <a:rPr lang="en-US" smtClean="0"/>
              <a:t>7/24/2025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44ABFCC-D627-9493-2426-A6E5682EEBD4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78191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urple circle with black background&#10;&#10;AI-generated content may be incorrect.">
            <a:extLst>
              <a:ext uri="{FF2B5EF4-FFF2-40B4-BE49-F238E27FC236}">
                <a16:creationId xmlns:a16="http://schemas.microsoft.com/office/drawing/2014/main" id="{703F4AEB-E597-882F-3A69-A923B8DED4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57"/>
          <a:stretch/>
        </p:blipFill>
        <p:spPr>
          <a:xfrm>
            <a:off x="398705" y="0"/>
            <a:ext cx="5697291" cy="50217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208" y="548642"/>
            <a:ext cx="7478991" cy="3635797"/>
          </a:xfrm>
        </p:spPr>
        <p:txBody>
          <a:bodyPr anchor="b">
            <a:normAutofit/>
          </a:bodyPr>
          <a:lstStyle>
            <a:lvl1pPr algn="l">
              <a:defRPr sz="7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79017" y="4349578"/>
            <a:ext cx="6821182" cy="1384726"/>
          </a:xfrm>
        </p:spPr>
        <p:txBody>
          <a:bodyPr anchor="b">
            <a:normAutofit/>
          </a:bodyPr>
          <a:lstStyle>
            <a:lvl1pPr marL="0" indent="0" algn="l"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804512D9-A095-4355-9551-356CB2C0D09E}" type="datetime1">
              <a:rPr lang="en-US" smtClean="0"/>
              <a:t>7/24/2025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C5621C6-56CB-3166-B017-50A927415F64}"/>
              </a:ext>
            </a:extLst>
          </p:cNvPr>
          <p:cNvCxnSpPr>
            <a:cxnSpLocks/>
          </p:cNvCxnSpPr>
          <p:nvPr/>
        </p:nvCxnSpPr>
        <p:spPr>
          <a:xfrm>
            <a:off x="637839" y="4236969"/>
            <a:ext cx="0" cy="138472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39727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68BA1E88-22B3-4091-902C-19D6AD2267FE}" type="datetime1">
              <a:rPr lang="en-US" smtClean="0"/>
              <a:t>7/24/2025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94126D0-8C62-BE14-DAD7-1281C05B8DCA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606931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53616"/>
            <a:ext cx="3595634" cy="1757505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48" y="2311121"/>
            <a:ext cx="3595634" cy="3993263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4708" y="553615"/>
            <a:ext cx="6440258" cy="5755109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82EFC53A-E163-43E4-9309-C62B24E59229}" type="datetime1">
              <a:rPr lang="en-US" smtClean="0"/>
              <a:t>7/24/2025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875964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536" y="1847088"/>
            <a:ext cx="7342307" cy="1133856"/>
          </a:xfrm>
        </p:spPr>
        <p:txBody>
          <a:bodyPr anchor="b">
            <a:noAutofit/>
          </a:bodyPr>
          <a:lstStyle>
            <a:lvl1pPr>
              <a:defRPr sz="600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7E1FCC9-2D1D-9C6B-8C9A-E3D0A77DBEF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59536" y="3594099"/>
            <a:ext cx="10472928" cy="2743200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F57D2C4C-3CEB-4A3F-A850-2A701BAB5B4F}" type="datetime1">
              <a:rPr lang="en-US" smtClean="0"/>
              <a:t>7/24/2025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0F630EC-9C35-9636-5C2F-9B305B2CCE3F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38479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urple circle with black background&#10;&#10;AI-generated content may be incorrect.">
            <a:extLst>
              <a:ext uri="{FF2B5EF4-FFF2-40B4-BE49-F238E27FC236}">
                <a16:creationId xmlns:a16="http://schemas.microsoft.com/office/drawing/2014/main" id="{515E74ED-2A6E-80D7-2247-FD12F26125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100"/>
          <a:stretch/>
        </p:blipFill>
        <p:spPr>
          <a:xfrm>
            <a:off x="462641" y="0"/>
            <a:ext cx="8989429" cy="47554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0857" y="3603170"/>
            <a:ext cx="7014009" cy="1507672"/>
          </a:xfrm>
        </p:spPr>
        <p:txBody>
          <a:bodyPr anchor="b">
            <a:noAutofit/>
          </a:bodyPr>
          <a:lstStyle>
            <a:lvl1pPr>
              <a:defRPr sz="450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53FFEDA-E57B-DF13-2394-A1514E15F85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4133" y="5480958"/>
            <a:ext cx="6360733" cy="744158"/>
          </a:xfrm>
        </p:spPr>
        <p:txBody>
          <a:bodyPr anchor="b">
            <a:noAutofit/>
          </a:bodyPr>
          <a:lstStyle>
            <a:lvl1pPr marL="0" indent="0">
              <a:lnSpc>
                <a:spcPct val="110000"/>
              </a:lnSpc>
              <a:buNone/>
              <a:defRPr sz="1800"/>
            </a:lvl1pPr>
            <a:lvl2pPr marL="228600" indent="0">
              <a:lnSpc>
                <a:spcPct val="110000"/>
              </a:lnSpc>
              <a:buNone/>
              <a:defRPr sz="1600"/>
            </a:lvl2pPr>
            <a:lvl3pPr marL="457200" indent="0">
              <a:buNone/>
              <a:defRPr sz="1400"/>
            </a:lvl3pPr>
            <a:lvl4pPr marL="685800" indent="0">
              <a:buNone/>
              <a:defRPr sz="1200"/>
            </a:lvl4pPr>
            <a:lvl5pPr marL="914400" indent="0"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1ABC5762-7F5E-4C8D-B27D-8990A68BB18F}" type="datetime1">
              <a:rPr lang="en-US" smtClean="0"/>
              <a:t>7/24/2025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B055BD5-F132-7EB0-787E-04988310DC8B}"/>
              </a:ext>
            </a:extLst>
          </p:cNvPr>
          <p:cNvCxnSpPr>
            <a:cxnSpLocks/>
          </p:cNvCxnSpPr>
          <p:nvPr/>
        </p:nvCxnSpPr>
        <p:spPr>
          <a:xfrm>
            <a:off x="4985657" y="5238749"/>
            <a:ext cx="0" cy="88274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19632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urple circle with black background&#10;&#10;AI-generated content may be incorrect.">
            <a:extLst>
              <a:ext uri="{FF2B5EF4-FFF2-40B4-BE49-F238E27FC236}">
                <a16:creationId xmlns:a16="http://schemas.microsoft.com/office/drawing/2014/main" id="{02AE2374-EA36-E826-C9F3-73CD3978F4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68" b="47295"/>
          <a:stretch/>
        </p:blipFill>
        <p:spPr>
          <a:xfrm>
            <a:off x="3701142" y="2068286"/>
            <a:ext cx="8490855" cy="47897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8008" y="854239"/>
            <a:ext cx="7876287" cy="3592629"/>
          </a:xfrm>
        </p:spPr>
        <p:txBody>
          <a:bodyPr anchor="b">
            <a:normAutofit/>
          </a:bodyPr>
          <a:lstStyle>
            <a:lvl1pPr algn="l"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80323" y="4617138"/>
            <a:ext cx="6853511" cy="1014984"/>
          </a:xfrm>
        </p:spPr>
        <p:txBody>
          <a:bodyPr anchor="b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AED07DE6-50D5-4B21-9405-DD62C0D4DC65}" type="datetime1">
              <a:rPr lang="en-US" smtClean="0"/>
              <a:t>7/24/2025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E2B0C21-F380-74EA-96A8-0858FD0075A4}"/>
              </a:ext>
            </a:extLst>
          </p:cNvPr>
          <p:cNvCxnSpPr>
            <a:cxnSpLocks/>
          </p:cNvCxnSpPr>
          <p:nvPr/>
        </p:nvCxnSpPr>
        <p:spPr>
          <a:xfrm>
            <a:off x="755780" y="4492300"/>
            <a:ext cx="0" cy="112939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21242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6717639-19C5-F877-6AAE-FF488C7936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72615" y="905615"/>
            <a:ext cx="5046770" cy="50467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53888" y="1427162"/>
            <a:ext cx="9484224" cy="2621154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01923" y="4148507"/>
            <a:ext cx="7588155" cy="1414091"/>
          </a:xfrm>
        </p:spPr>
        <p:txBody>
          <a:bodyPr>
            <a:normAutofit/>
          </a:bodyPr>
          <a:lstStyle>
            <a:lvl1pPr marL="0" indent="0" algn="ctr"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C8E66873-82AB-4D6B-96C7-8222581A9F4D}" type="datetime1">
              <a:rPr lang="en-US" smtClean="0"/>
              <a:t>7/24/2025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75364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D7D4B28D-BD47-8092-F202-DCD18D1BAE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14425" y="1198517"/>
            <a:ext cx="4438650" cy="44386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DD4D61D-AA1D-D414-2D63-F3B4B0760D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0708" y="2801929"/>
            <a:ext cx="8686801" cy="2565902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660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1B0EE02-7A0B-46A0-5F6E-CFBC94BDF5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346090" y="1726269"/>
            <a:ext cx="3024899" cy="547908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228600" indent="0">
              <a:buNone/>
              <a:defRPr sz="1400"/>
            </a:lvl2pPr>
            <a:lvl3pPr marL="457200" indent="0">
              <a:buNone/>
              <a:defRPr sz="1200"/>
            </a:lvl3pPr>
            <a:lvl4pPr marL="685800" indent="0">
              <a:buNone/>
              <a:defRPr sz="1100"/>
            </a:lvl4pPr>
            <a:lvl5pPr marL="9144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67AE0A-CAE3-D199-2942-E05831D340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BE4564F8-E916-4EFF-887D-D1E1BBF6454B}" type="datetime1">
              <a:rPr lang="en-US" smtClean="0"/>
              <a:t>7/24/2025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DFBF0A-E355-74AD-4A6E-8FD2BD7A6C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71D965-1C87-6430-A8A7-B6EB43D86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7236231-7728-F430-19B7-A4956EAFC196}"/>
              </a:ext>
            </a:extLst>
          </p:cNvPr>
          <p:cNvCxnSpPr/>
          <p:nvPr/>
        </p:nvCxnSpPr>
        <p:spPr>
          <a:xfrm>
            <a:off x="1450428" y="2522483"/>
            <a:ext cx="0" cy="262495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28760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urple circle with black background&#10;&#10;AI-generated content may be incorrect.">
            <a:extLst>
              <a:ext uri="{FF2B5EF4-FFF2-40B4-BE49-F238E27FC236}">
                <a16:creationId xmlns:a16="http://schemas.microsoft.com/office/drawing/2014/main" id="{9ECA965F-086A-7B72-BC9F-EA4CF32BCA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502"/>
          <a:stretch/>
        </p:blipFill>
        <p:spPr>
          <a:xfrm>
            <a:off x="421566" y="1836225"/>
            <a:ext cx="5674434" cy="50217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50428" y="990601"/>
            <a:ext cx="9145991" cy="3630384"/>
          </a:xfrm>
        </p:spPr>
        <p:txBody>
          <a:bodyPr anchor="b">
            <a:noAutofit/>
          </a:bodyPr>
          <a:lstStyle>
            <a:lvl1pPr algn="l">
              <a:defRPr sz="65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D69ADDC-FB37-4BD0-807F-2EC90205924B}" type="datetime1">
              <a:rPr lang="en-US" smtClean="0"/>
              <a:pPr/>
              <a:t>7/24/2025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8698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653578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7" y="1715532"/>
            <a:ext cx="10653579" cy="4593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5753E-AF8A-7E04-8A1A-205B755A0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665DFBE8-81F4-46A1-BB38-C49D79C4F68D}" type="datetime1">
              <a:rPr lang="en-US" smtClean="0"/>
              <a:t>7/24/2025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1B7C8-DA74-800B-EE14-A39E9DB32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1647D-0DF0-CA1B-F723-EF7B8F508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47546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7" r:id="rId1"/>
    <p:sldLayoutId id="2147483828" r:id="rId2"/>
    <p:sldLayoutId id="2147483829" r:id="rId3"/>
    <p:sldLayoutId id="2147483830" r:id="rId4"/>
    <p:sldLayoutId id="2147483831" r:id="rId5"/>
    <p:sldLayoutId id="2147483832" r:id="rId6"/>
    <p:sldLayoutId id="2147483833" r:id="rId7"/>
    <p:sldLayoutId id="2147483834" r:id="rId8"/>
    <p:sldLayoutId id="2147483835" r:id="rId9"/>
    <p:sldLayoutId id="2147483836" r:id="rId10"/>
    <p:sldLayoutId id="2147483837" r:id="rId11"/>
    <p:sldLayoutId id="2147483838" r:id="rId12"/>
    <p:sldLayoutId id="2147483839" r:id="rId13"/>
    <p:sldLayoutId id="2147483840" r:id="rId14"/>
    <p:sldLayoutId id="2147483841" r:id="rId15"/>
    <p:sldLayoutId id="2147483842" r:id="rId16"/>
    <p:sldLayoutId id="2147483843" r:id="rId17"/>
    <p:sldLayoutId id="2147483844" r:id="rId18"/>
    <p:sldLayoutId id="2147483845" r:id="rId19"/>
    <p:sldLayoutId id="2147483846" r:id="rId20"/>
    <p:sldLayoutId id="2147483847" r:id="rId21"/>
    <p:sldLayoutId id="2147483848" r:id="rId22"/>
    <p:sldLayoutId id="2147483849" r:id="rId23"/>
    <p:sldLayoutId id="2147483850" r:id="rId24"/>
    <p:sldLayoutId id="2147483851" r:id="rId25"/>
    <p:sldLayoutId id="2147483852" r:id="rId26"/>
    <p:sldLayoutId id="2147483853" r:id="rId27"/>
    <p:sldLayoutId id="2147483854" r:id="rId28"/>
    <p:sldLayoutId id="2147483855" r:id="rId29"/>
    <p:sldLayoutId id="2147483856" r:id="rId30"/>
    <p:sldLayoutId id="2147483857" r:id="rId31"/>
    <p:sldLayoutId id="2147483858" r:id="rId32"/>
    <p:sldLayoutId id="2147483859" r:id="rId33"/>
    <p:sldLayoutId id="2147483860" r:id="rId34"/>
    <p:sldLayoutId id="2147483861" r:id="rId35"/>
    <p:sldLayoutId id="2147483862" r:id="rId36"/>
    <p:sldLayoutId id="2147483877" r:id="rId37"/>
    <p:sldLayoutId id="2147483863" r:id="rId38"/>
    <p:sldLayoutId id="2147483864" r:id="rId39"/>
    <p:sldLayoutId id="2147483865" r:id="rId40"/>
    <p:sldLayoutId id="2147483866" r:id="rId41"/>
    <p:sldLayoutId id="2147483867" r:id="rId42"/>
    <p:sldLayoutId id="2147483868" r:id="rId43"/>
    <p:sldLayoutId id="2147483869" r:id="rId44"/>
    <p:sldLayoutId id="2147483870" r:id="rId45"/>
    <p:sldLayoutId id="2147483871" r:id="rId46"/>
    <p:sldLayoutId id="2147483872" r:id="rId47"/>
    <p:sldLayoutId id="2147483873" r:id="rId48"/>
    <p:sldLayoutId id="2147483874" r:id="rId49"/>
    <p:sldLayoutId id="2147483875" r:id="rId50"/>
    <p:sldLayoutId id="2147483876" r:id="rId51"/>
    <p:sldLayoutId id="2147483878" r:id="rId52"/>
    <p:sldLayoutId id="2147483879" r:id="rId53"/>
  </p:sldLayoutIdLst>
  <p:hf sldNum="0"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4500" b="0" kern="1200" cap="all" spc="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40000"/>
        </a:lnSpc>
        <a:spcBef>
          <a:spcPts val="10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4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4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40000"/>
        </a:lnSpc>
        <a:spcBef>
          <a:spcPts val="500"/>
        </a:spcBef>
        <a:buFont typeface="Arial" panose="020B0604020202020204" pitchFamily="34" charset="0"/>
        <a:buChar char="•"/>
        <a:defRPr sz="105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40000"/>
        </a:lnSpc>
        <a:spcBef>
          <a:spcPts val="500"/>
        </a:spcBef>
        <a:buFont typeface="Arial" panose="020B0604020202020204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5" orient="horz" pos="2160">
          <p15:clr>
            <a:srgbClr val="F26B43"/>
          </p15:clr>
        </p15:guide>
        <p15:guide id="6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057989-07E4-B482-9F2A-EBF670F7FA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4137" y="2250840"/>
            <a:ext cx="10027104" cy="2681563"/>
          </a:xfrm>
        </p:spPr>
        <p:txBody>
          <a:bodyPr>
            <a:normAutofit/>
          </a:bodyPr>
          <a:lstStyle/>
          <a:p>
            <a:r>
              <a:rPr lang="en-US" dirty="0">
                <a:ea typeface="+mj-lt"/>
                <a:cs typeface="+mj-lt"/>
              </a:rPr>
              <a:t>Predicting High‑Traffic Recipes</a:t>
            </a:r>
            <a:br>
              <a:rPr lang="en-US" dirty="0"/>
            </a:br>
            <a:r>
              <a:rPr lang="en-US" sz="3200" dirty="0"/>
              <a:t>Practical EXAM for data scientists - Recipe Traffic Site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3CF5F8-0028-8636-5006-5D5C52B3277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04626" y="5196091"/>
            <a:ext cx="9529112" cy="990139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800" dirty="0"/>
              <a:t>Presented by Neelanjan Goswami</a:t>
            </a:r>
            <a:endParaRPr lang="en-US" sz="2800">
              <a:cs typeface="Poppi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7738313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1F5659-E09D-9BB7-2647-F1281DCDA5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A8A6B22-2484-EFFC-6D92-0975136E27C5}"/>
              </a:ext>
            </a:extLst>
          </p:cNvPr>
          <p:cNvSpPr txBox="1"/>
          <p:nvPr/>
        </p:nvSpPr>
        <p:spPr>
          <a:xfrm>
            <a:off x="302080" y="1138918"/>
            <a:ext cx="11696698" cy="59400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400" b="1" dirty="0">
                <a:solidFill>
                  <a:schemeClr val="bg1"/>
                </a:solidFill>
                <a:ea typeface="+mn-lt"/>
                <a:cs typeface="+mn-lt"/>
              </a:rPr>
              <a:t>Confusion Matrices &amp; Metrics:</a:t>
            </a:r>
            <a:endParaRPr lang="en-US" dirty="0">
              <a:solidFill>
                <a:schemeClr val="bg1"/>
              </a:solidFill>
              <a:ea typeface="+mn-lt"/>
              <a:cs typeface="+mn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059C516-A00B-B99E-3D3D-3620E207A2A7}"/>
              </a:ext>
            </a:extLst>
          </p:cNvPr>
          <p:cNvSpPr txBox="1"/>
          <p:nvPr/>
        </p:nvSpPr>
        <p:spPr>
          <a:xfrm>
            <a:off x="1171288" y="252806"/>
            <a:ext cx="8793078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ea typeface="+mn-lt"/>
                <a:cs typeface="+mn-lt"/>
              </a:rPr>
              <a:t>Performance Comparison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DB224CE-436C-6F9E-704A-B0D2F4EC4B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8501685"/>
              </p:ext>
            </p:extLst>
          </p:nvPr>
        </p:nvGraphicFramePr>
        <p:xfrm>
          <a:off x="823232" y="2011952"/>
          <a:ext cx="10667980" cy="3853837"/>
        </p:xfrm>
        <a:graphic>
          <a:graphicData uri="http://schemas.openxmlformats.org/drawingml/2006/table">
            <a:tbl>
              <a:tblPr bandRow="1">
                <a:tableStyleId>{E269D01E-BC32-4049-B463-5C60D7B0CCD2}</a:tableStyleId>
              </a:tblPr>
              <a:tblGrid>
                <a:gridCol w="2133596">
                  <a:extLst>
                    <a:ext uri="{9D8B030D-6E8A-4147-A177-3AD203B41FA5}">
                      <a16:colId xmlns:a16="http://schemas.microsoft.com/office/drawing/2014/main" val="2970581908"/>
                    </a:ext>
                  </a:extLst>
                </a:gridCol>
                <a:gridCol w="2133596">
                  <a:extLst>
                    <a:ext uri="{9D8B030D-6E8A-4147-A177-3AD203B41FA5}">
                      <a16:colId xmlns:a16="http://schemas.microsoft.com/office/drawing/2014/main" val="722868956"/>
                    </a:ext>
                  </a:extLst>
                </a:gridCol>
                <a:gridCol w="2133596">
                  <a:extLst>
                    <a:ext uri="{9D8B030D-6E8A-4147-A177-3AD203B41FA5}">
                      <a16:colId xmlns:a16="http://schemas.microsoft.com/office/drawing/2014/main" val="3103683025"/>
                    </a:ext>
                  </a:extLst>
                </a:gridCol>
                <a:gridCol w="2133596">
                  <a:extLst>
                    <a:ext uri="{9D8B030D-6E8A-4147-A177-3AD203B41FA5}">
                      <a16:colId xmlns:a16="http://schemas.microsoft.com/office/drawing/2014/main" val="3254337732"/>
                    </a:ext>
                  </a:extLst>
                </a:gridCol>
                <a:gridCol w="2133596">
                  <a:extLst>
                    <a:ext uri="{9D8B030D-6E8A-4147-A177-3AD203B41FA5}">
                      <a16:colId xmlns:a16="http://schemas.microsoft.com/office/drawing/2014/main" val="3410323859"/>
                    </a:ext>
                  </a:extLst>
                </a:gridCol>
              </a:tblGrid>
              <a:tr h="61598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Model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Precision (High)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F1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10301954"/>
                  </a:ext>
                </a:extLst>
              </a:tr>
              <a:tr h="77392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Logistic Regression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0.85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0.81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0.83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0.84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2417005"/>
                  </a:ext>
                </a:extLst>
              </a:tr>
              <a:tr h="61598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KNN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0.84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0.80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0.82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0.83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46816467"/>
                  </a:ext>
                </a:extLst>
              </a:tr>
              <a:tr h="61598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Decision Tree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0.72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0.67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0.68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0.70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3990074"/>
                  </a:ext>
                </a:extLst>
              </a:tr>
              <a:tr h="61598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Random Forest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0.73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0.72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0.74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0.73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57291903"/>
                  </a:ext>
                </a:extLst>
              </a:tr>
              <a:tr h="61598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SVM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0.63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0.66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0.65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0.64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729697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621530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69C12C-F69D-23A9-5F10-B5D44A384D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238F88D-975F-36A3-B6CC-4E07B2967A45}"/>
              </a:ext>
            </a:extLst>
          </p:cNvPr>
          <p:cNvSpPr txBox="1"/>
          <p:nvPr/>
        </p:nvSpPr>
        <p:spPr>
          <a:xfrm>
            <a:off x="302080" y="1138918"/>
            <a:ext cx="11696698" cy="557998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400" b="1" dirty="0">
                <a:solidFill>
                  <a:schemeClr val="bg1"/>
                </a:solidFill>
                <a:ea typeface="+mn-lt"/>
                <a:cs typeface="+mn-lt"/>
              </a:rPr>
              <a:t>Confusion Matrices &amp; Metrics: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endParaRPr lang="en-US" sz="2400" b="1" dirty="0">
              <a:solidFill>
                <a:schemeClr val="bg1"/>
              </a:solidFill>
              <a:ea typeface="+mn-lt"/>
              <a:cs typeface="+mn-lt"/>
            </a:endParaRP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endParaRPr lang="en-US" sz="2400" b="1" dirty="0">
              <a:solidFill>
                <a:schemeClr val="bg1"/>
              </a:solidFill>
              <a:ea typeface="+mn-lt"/>
              <a:cs typeface="+mn-lt"/>
            </a:endParaRP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endParaRPr lang="en-US" sz="2400" b="1" dirty="0">
              <a:solidFill>
                <a:schemeClr val="bg1"/>
              </a:solidFill>
              <a:ea typeface="+mn-lt"/>
              <a:cs typeface="+mn-lt"/>
            </a:endParaRP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endParaRPr lang="en-US" sz="2400" b="1" dirty="0">
              <a:solidFill>
                <a:schemeClr val="bg1"/>
              </a:solidFill>
              <a:ea typeface="+mn-lt"/>
              <a:cs typeface="+mn-lt"/>
            </a:endParaRP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endParaRPr lang="en-US" sz="2400" b="1" dirty="0">
              <a:solidFill>
                <a:schemeClr val="bg1"/>
              </a:solidFill>
              <a:ea typeface="+mn-lt"/>
              <a:cs typeface="+mn-lt"/>
            </a:endParaRP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endParaRPr lang="en-US" sz="2400" b="1" dirty="0">
              <a:solidFill>
                <a:schemeClr val="bg1"/>
              </a:solidFill>
              <a:ea typeface="+mn-lt"/>
              <a:cs typeface="+mn-lt"/>
            </a:endParaRP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endParaRPr lang="en-US" sz="2400" b="1" dirty="0">
              <a:solidFill>
                <a:schemeClr val="bg1"/>
              </a:solidFill>
              <a:ea typeface="+mn-lt"/>
              <a:cs typeface="+mn-lt"/>
            </a:endParaRP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endParaRPr lang="en-US" sz="2400" b="1" dirty="0">
              <a:solidFill>
                <a:schemeClr val="bg1"/>
              </a:solidFill>
              <a:ea typeface="+mn-lt"/>
              <a:cs typeface="+mn-lt"/>
            </a:endParaRP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400" b="1" dirty="0">
                <a:solidFill>
                  <a:schemeClr val="bg1"/>
                </a:solidFill>
                <a:ea typeface="+mn-lt"/>
                <a:cs typeface="+mn-lt"/>
              </a:rPr>
              <a:t>Key KPI:</a:t>
            </a:r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 Precision on High class; both LR &amp; KNN exceed 80% requirement </a:t>
            </a:r>
            <a:endParaRPr lang="en-US" sz="2400" b="1" dirty="0">
              <a:solidFill>
                <a:schemeClr val="bg1"/>
              </a:solidFill>
              <a:ea typeface="+mn-lt"/>
              <a:cs typeface="+mn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446D063-36E7-BEB6-CC35-3F5572691857}"/>
              </a:ext>
            </a:extLst>
          </p:cNvPr>
          <p:cNvSpPr txBox="1"/>
          <p:nvPr/>
        </p:nvSpPr>
        <p:spPr>
          <a:xfrm>
            <a:off x="1171288" y="252806"/>
            <a:ext cx="8793078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ea typeface="+mn-lt"/>
                <a:cs typeface="+mn-lt"/>
              </a:rPr>
              <a:t>Performance Comparison</a:t>
            </a:r>
            <a:endParaRPr lang="en-US" dirty="0"/>
          </a:p>
        </p:txBody>
      </p:sp>
      <p:pic>
        <p:nvPicPr>
          <p:cNvPr id="3" name="Picture 2" descr="A screenshot of a graph&#10;&#10;AI-generated content may be incorrect.">
            <a:extLst>
              <a:ext uri="{FF2B5EF4-FFF2-40B4-BE49-F238E27FC236}">
                <a16:creationId xmlns:a16="http://schemas.microsoft.com/office/drawing/2014/main" id="{F61F009B-5408-7A10-5F09-1151F4EB8A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514" y="1714500"/>
            <a:ext cx="10384972" cy="4401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28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A0304C-4962-D0F3-BEAE-964EF1E476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C83D62D-834D-3387-8026-B6B1C5BF91CD}"/>
              </a:ext>
            </a:extLst>
          </p:cNvPr>
          <p:cNvSpPr txBox="1"/>
          <p:nvPr/>
        </p:nvSpPr>
        <p:spPr>
          <a:xfrm>
            <a:off x="302080" y="1138918"/>
            <a:ext cx="11696698" cy="61339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400" b="1" dirty="0">
                <a:solidFill>
                  <a:schemeClr val="bg1"/>
                </a:solidFill>
                <a:cs typeface="Poppins Light"/>
              </a:rPr>
              <a:t>Deploy Logistic Regression</a:t>
            </a:r>
            <a:endParaRPr lang="en-US" dirty="0">
              <a:solidFill>
                <a:schemeClr val="bg1"/>
              </a:solidFill>
              <a:cs typeface="Poppins Light"/>
            </a:endParaRPr>
          </a:p>
          <a:p>
            <a:pPr marL="800100" lvl="1" indent="-342900">
              <a:lnSpc>
                <a:spcPct val="150000"/>
              </a:lnSpc>
              <a:buFont typeface="Courier New"/>
              <a:buChar char="o"/>
            </a:pPr>
            <a:r>
              <a:rPr lang="en-US" sz="2400" b="1" dirty="0">
                <a:solidFill>
                  <a:schemeClr val="bg1"/>
                </a:solidFill>
                <a:cs typeface="Poppins Light"/>
              </a:rPr>
              <a:t>Meets business requirement; interpretable via feature importances </a:t>
            </a:r>
            <a:endParaRPr lang="en-US" dirty="0">
              <a:cs typeface="Poppins Light"/>
            </a:endParaRP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400" b="1" dirty="0">
                <a:solidFill>
                  <a:schemeClr val="bg1"/>
                </a:solidFill>
                <a:cs typeface="Poppins Light"/>
              </a:rPr>
              <a:t>Promote High‑Traffic Categories</a:t>
            </a:r>
            <a:endParaRPr lang="en-US" dirty="0">
              <a:solidFill>
                <a:schemeClr val="bg1"/>
              </a:solidFill>
            </a:endParaRPr>
          </a:p>
          <a:p>
            <a:pPr marL="800100" lvl="1" indent="-342900">
              <a:lnSpc>
                <a:spcPct val="150000"/>
              </a:lnSpc>
              <a:buFont typeface="Courier New"/>
              <a:buChar char="o"/>
            </a:pPr>
            <a:r>
              <a:rPr lang="en-US" sz="2400" b="1" dirty="0">
                <a:solidFill>
                  <a:schemeClr val="bg1"/>
                </a:solidFill>
                <a:cs typeface="Poppins Light"/>
              </a:rPr>
              <a:t>Expand “Vegetable,” “Potato,” “Pork” recipes; de‑prioritize “Beverage,” “Breakfast”</a:t>
            </a:r>
            <a:endParaRPr lang="en-US">
              <a:solidFill>
                <a:schemeClr val="bg1"/>
              </a:solidFill>
              <a:cs typeface="Poppins Light"/>
            </a:endParaRP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400" b="1" dirty="0">
                <a:solidFill>
                  <a:schemeClr val="bg1"/>
                </a:solidFill>
                <a:cs typeface="Poppins Light"/>
              </a:rPr>
              <a:t>Pilot &amp; Monitor</a:t>
            </a:r>
            <a:endParaRPr lang="en-US" dirty="0">
              <a:solidFill>
                <a:schemeClr val="bg1"/>
              </a:solidFill>
            </a:endParaRPr>
          </a:p>
          <a:p>
            <a:pPr marL="800100" lvl="1" indent="-342900">
              <a:lnSpc>
                <a:spcPct val="150000"/>
              </a:lnSpc>
              <a:buFont typeface="Courier New"/>
              <a:buChar char="o"/>
            </a:pPr>
            <a:r>
              <a:rPr lang="en-US" sz="2400" b="1" dirty="0">
                <a:solidFill>
                  <a:schemeClr val="bg1"/>
                </a:solidFill>
                <a:cs typeface="Poppins Light"/>
              </a:rPr>
              <a:t>Roll out classifier in pilot, track “High Traffic Conversion Rate” KPI</a:t>
            </a:r>
            <a:endParaRPr lang="en-US">
              <a:solidFill>
                <a:schemeClr val="bg1"/>
              </a:solidFill>
              <a:cs typeface="Poppins Light"/>
            </a:endParaRP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400" b="1" dirty="0">
                <a:solidFill>
                  <a:schemeClr val="bg1"/>
                </a:solidFill>
                <a:cs typeface="Poppins Light"/>
              </a:rPr>
              <a:t>Enhance Features</a:t>
            </a:r>
            <a:endParaRPr lang="en-US" dirty="0">
              <a:solidFill>
                <a:schemeClr val="bg1"/>
              </a:solidFill>
            </a:endParaRPr>
          </a:p>
          <a:p>
            <a:pPr marL="800100" lvl="1" indent="-342900">
              <a:lnSpc>
                <a:spcPct val="150000"/>
              </a:lnSpc>
              <a:buFont typeface="Courier New"/>
              <a:buChar char="o"/>
            </a:pPr>
            <a:r>
              <a:rPr lang="en-US" sz="2400" b="1" dirty="0">
                <a:solidFill>
                  <a:schemeClr val="bg1"/>
                </a:solidFill>
                <a:cs typeface="Poppins Light"/>
              </a:rPr>
              <a:t>Add temporal data (publish date), referral source, user device for next iteration</a:t>
            </a:r>
            <a:endParaRPr lang="en-US">
              <a:solidFill>
                <a:schemeClr val="bg1"/>
              </a:solidFill>
              <a:cs typeface="Poppins Light"/>
            </a:endParaRP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endParaRPr lang="en-US" sz="2400" b="1" dirty="0">
              <a:solidFill>
                <a:schemeClr val="bg1"/>
              </a:solidFill>
              <a:cs typeface="Poppins Ligh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AA1CA0C-0F51-BBA9-4A36-ABDAC3F4F5C3}"/>
              </a:ext>
            </a:extLst>
          </p:cNvPr>
          <p:cNvSpPr txBox="1"/>
          <p:nvPr/>
        </p:nvSpPr>
        <p:spPr>
          <a:xfrm>
            <a:off x="661020" y="239199"/>
            <a:ext cx="8793078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ea typeface="+mn-lt"/>
                <a:cs typeface="+mn-lt"/>
              </a:rPr>
              <a:t>Recommendations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56154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D1216D-6C81-E798-00F6-5451EFA20D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3D817D9-1AF3-8BDE-E12D-CAD509DE118A}"/>
              </a:ext>
            </a:extLst>
          </p:cNvPr>
          <p:cNvSpPr txBox="1"/>
          <p:nvPr/>
        </p:nvSpPr>
        <p:spPr>
          <a:xfrm>
            <a:off x="661020" y="239199"/>
            <a:ext cx="8793078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ea typeface="+mn-lt"/>
                <a:cs typeface="+mn-lt"/>
              </a:rPr>
              <a:t>Recommendations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" name="Picture 2" descr="A graph of a logistic regression&#10;&#10;AI-generated content may be incorrect.">
            <a:extLst>
              <a:ext uri="{FF2B5EF4-FFF2-40B4-BE49-F238E27FC236}">
                <a16:creationId xmlns:a16="http://schemas.microsoft.com/office/drawing/2014/main" id="{F2E57853-695A-8940-CB66-0C82E20B37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2164" y="1238931"/>
            <a:ext cx="8801100" cy="521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6386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BA87EA-8BB3-79C6-656A-1A8ABD658D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03850" y="907302"/>
            <a:ext cx="4222117" cy="3697488"/>
          </a:xfrm>
        </p:spPr>
        <p:txBody>
          <a:bodyPr/>
          <a:lstStyle/>
          <a:p>
            <a:r>
              <a:rPr lang="en-US" dirty="0"/>
              <a:t> Thank you</a:t>
            </a:r>
          </a:p>
        </p:txBody>
      </p:sp>
      <p:pic>
        <p:nvPicPr>
          <p:cNvPr id="18" name="Picture Placeholder 17" descr="White objects on a white surface">
            <a:extLst>
              <a:ext uri="{FF2B5EF4-FFF2-40B4-BE49-F238E27FC236}">
                <a16:creationId xmlns:a16="http://schemas.microsoft.com/office/drawing/2014/main" id="{2DF43209-08B5-4410-CE46-63D3FC420156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8140" y="333756"/>
            <a:ext cx="6226810" cy="6190488"/>
          </a:xfrm>
        </p:spPr>
      </p:pic>
    </p:spTree>
    <p:extLst>
      <p:ext uri="{BB962C8B-B14F-4D97-AF65-F5344CB8AC3E}">
        <p14:creationId xmlns:p14="http://schemas.microsoft.com/office/powerpoint/2010/main" val="32727320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E6D4AE-EB2D-F408-9C39-8D2113D0D4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96ECAF-02E2-08FC-9051-62CBF28E6A94}"/>
              </a:ext>
            </a:extLst>
          </p:cNvPr>
          <p:cNvSpPr txBox="1"/>
          <p:nvPr/>
        </p:nvSpPr>
        <p:spPr>
          <a:xfrm>
            <a:off x="1171288" y="252806"/>
            <a:ext cx="8793078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cs typeface="Poppins Light"/>
              </a:rPr>
              <a:t>Overview of the Data</a:t>
            </a:r>
          </a:p>
        </p:txBody>
      </p:sp>
      <p:pic>
        <p:nvPicPr>
          <p:cNvPr id="3" name="Picture 2" descr="A screenshot of a graph&#10;&#10;AI-generated content may be incorrect.">
            <a:extLst>
              <a:ext uri="{FF2B5EF4-FFF2-40B4-BE49-F238E27FC236}">
                <a16:creationId xmlns:a16="http://schemas.microsoft.com/office/drawing/2014/main" id="{8BC67328-655F-B666-10EE-4F7DDF014B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553" y="1716133"/>
            <a:ext cx="11606893" cy="3201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2789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B4A2EDF-5011-88D9-326D-DE04F414E9F1}"/>
              </a:ext>
            </a:extLst>
          </p:cNvPr>
          <p:cNvSpPr txBox="1"/>
          <p:nvPr/>
        </p:nvSpPr>
        <p:spPr>
          <a:xfrm>
            <a:off x="1172937" y="1138918"/>
            <a:ext cx="9839324" cy="526297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28600" indent="-228600">
              <a:buFont typeface="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Context:</a:t>
            </a:r>
            <a:r>
              <a:rPr lang="en-US" sz="2400" dirty="0">
                <a:solidFill>
                  <a:schemeClr val="bg1"/>
                </a:solidFill>
              </a:rPr>
              <a:t> Tasty Bytes offers recipe search, meal‑plan subscriptions, and ingredient delivery. Displaying popular recipes drives subscriptions and revenue.</a:t>
            </a:r>
            <a:endParaRPr lang="en-US" sz="2400" dirty="0">
              <a:solidFill>
                <a:schemeClr val="bg1"/>
              </a:solidFill>
              <a:cs typeface="Poppins Light"/>
            </a:endParaRPr>
          </a:p>
          <a:p>
            <a:pPr marL="228600" indent="-228600">
              <a:buFont typeface=""/>
              <a:buChar char="•"/>
            </a:pPr>
            <a:endParaRPr lang="en-US" sz="2400" dirty="0">
              <a:solidFill>
                <a:schemeClr val="bg1"/>
              </a:solidFill>
              <a:cs typeface="Poppins Light"/>
            </a:endParaRPr>
          </a:p>
          <a:p>
            <a:pPr marL="228600" indent="-228600">
              <a:buFont typeface="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Goal:</a:t>
            </a:r>
            <a:r>
              <a:rPr lang="en-US" sz="2400" dirty="0">
                <a:solidFill>
                  <a:schemeClr val="bg1"/>
                </a:solidFill>
              </a:rPr>
              <a:t> Automate identification of high‑traffic recipes with ≥ 80% accuracy.</a:t>
            </a:r>
            <a:endParaRPr lang="en-US" sz="2400" dirty="0">
              <a:solidFill>
                <a:schemeClr val="bg1"/>
              </a:solidFill>
              <a:cs typeface="Poppins Light"/>
            </a:endParaRPr>
          </a:p>
          <a:p>
            <a:pPr marL="228600" indent="-228600">
              <a:buFont typeface=""/>
              <a:buChar char="•"/>
            </a:pPr>
            <a:endParaRPr lang="en-US" sz="2400" b="1" dirty="0">
              <a:solidFill>
                <a:schemeClr val="bg1"/>
              </a:solidFill>
              <a:cs typeface="Poppins Light"/>
            </a:endParaRPr>
          </a:p>
          <a:p>
            <a:pPr marL="228600" indent="-228600">
              <a:buFont typeface=""/>
              <a:buChar char="•"/>
            </a:pPr>
            <a:r>
              <a:rPr lang="en-US" sz="2400" b="1" dirty="0">
                <a:solidFill>
                  <a:schemeClr val="bg1"/>
                </a:solidFill>
                <a:ea typeface="+mn-lt"/>
                <a:cs typeface="+mn-lt"/>
              </a:rPr>
              <a:t>Dataset:</a:t>
            </a:r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 947 recipes × 8 features (page path, category, servings, calories, carbohydrate, sugar, protein, </a:t>
            </a:r>
            <a:r>
              <a:rPr lang="en-US" sz="2400" dirty="0" err="1">
                <a:solidFill>
                  <a:schemeClr val="bg1"/>
                </a:solidFill>
                <a:ea typeface="+mn-lt"/>
                <a:cs typeface="+mn-lt"/>
              </a:rPr>
              <a:t>high_traffic</a:t>
            </a:r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) </a:t>
            </a:r>
            <a:endParaRPr lang="en-US" sz="2400" dirty="0">
              <a:solidFill>
                <a:schemeClr val="bg1"/>
              </a:solidFill>
              <a:cs typeface="Poppins Light"/>
            </a:endParaRPr>
          </a:p>
          <a:p>
            <a:pPr marL="228600" indent="-228600">
              <a:buFont typeface=""/>
              <a:buChar char="•"/>
            </a:pPr>
            <a:endParaRPr lang="en-US" sz="2400" dirty="0">
              <a:solidFill>
                <a:schemeClr val="bg1"/>
              </a:solidFill>
              <a:cs typeface="Poppins Light"/>
            </a:endParaRPr>
          </a:p>
          <a:p>
            <a:pPr marL="228600" indent="-228600">
              <a:buFont typeface=""/>
              <a:buChar char="•"/>
            </a:pPr>
            <a:r>
              <a:rPr lang="en-US" sz="2400" dirty="0">
                <a:solidFill>
                  <a:schemeClr val="bg1"/>
                </a:solidFill>
                <a:cs typeface="Poppins Light"/>
              </a:rPr>
              <a:t>Key</a:t>
            </a:r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 Metrics:</a:t>
            </a:r>
          </a:p>
          <a:p>
            <a:pPr marL="685800" lvl="1" indent="-228600">
              <a:buFont typeface="Courier New"/>
              <a:buChar char="o"/>
            </a:pPr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Records: 947 recipes</a:t>
            </a:r>
            <a:endParaRPr lang="en-US" dirty="0">
              <a:solidFill>
                <a:schemeClr val="bg1"/>
              </a:solidFill>
              <a:cs typeface="Poppins Light"/>
            </a:endParaRPr>
          </a:p>
          <a:p>
            <a:pPr marL="685800" lvl="1" indent="-228600">
              <a:buFont typeface="Courier New"/>
              <a:buChar char="o"/>
            </a:pPr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Categories: 10 unique (e.g. Beverage, Main Course)</a:t>
            </a:r>
            <a:endParaRPr lang="en-US" dirty="0">
              <a:solidFill>
                <a:schemeClr val="bg1"/>
              </a:solidFill>
              <a:cs typeface="Poppins Light"/>
            </a:endParaRPr>
          </a:p>
          <a:p>
            <a:pPr marL="685800" lvl="1" indent="-228600">
              <a:buFont typeface="Courier New"/>
              <a:buChar char="o"/>
            </a:pPr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High traffic ratio: ~60% High vs 40% Low </a:t>
            </a:r>
            <a:endParaRPr lang="en-US" dirty="0">
              <a:solidFill>
                <a:schemeClr val="bg1"/>
              </a:solidFill>
              <a:cs typeface="Poppins Ligh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5BF4B24-117A-D11C-3C67-5F7E8B041F0E}"/>
              </a:ext>
            </a:extLst>
          </p:cNvPr>
          <p:cNvSpPr txBox="1"/>
          <p:nvPr/>
        </p:nvSpPr>
        <p:spPr>
          <a:xfrm>
            <a:off x="1171288" y="252806"/>
            <a:ext cx="8793078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cs typeface="Poppins Light"/>
              </a:rPr>
              <a:t>Overview of the Data</a:t>
            </a:r>
          </a:p>
        </p:txBody>
      </p:sp>
    </p:spTree>
    <p:extLst>
      <p:ext uri="{BB962C8B-B14F-4D97-AF65-F5344CB8AC3E}">
        <p14:creationId xmlns:p14="http://schemas.microsoft.com/office/powerpoint/2010/main" val="17518853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CF338B-6BE5-5089-9E66-9D35495044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E986EC2-19C9-242B-83E8-2F06150D0451}"/>
              </a:ext>
            </a:extLst>
          </p:cNvPr>
          <p:cNvSpPr txBox="1"/>
          <p:nvPr/>
        </p:nvSpPr>
        <p:spPr>
          <a:xfrm>
            <a:off x="1172937" y="1138918"/>
            <a:ext cx="9839324" cy="447199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chemeClr val="bg1"/>
                </a:solidFill>
              </a:rPr>
              <a:t>Steps:</a:t>
            </a:r>
            <a:endParaRPr lang="en-US" sz="2400" dirty="0">
              <a:solidFill>
                <a:schemeClr val="bg1"/>
              </a:solidFill>
              <a:cs typeface="Poppins Light"/>
            </a:endParaRPr>
          </a:p>
          <a:p>
            <a:pPr marL="914400" indent="-457200">
              <a:lnSpc>
                <a:spcPct val="150000"/>
              </a:lnSpc>
              <a:buFontTx/>
              <a:buAutoNum type="arabicPeriod"/>
            </a:pPr>
            <a:r>
              <a:rPr lang="en-US" sz="2400" b="1" dirty="0">
                <a:solidFill>
                  <a:schemeClr val="bg1"/>
                </a:solidFill>
                <a:ea typeface="+mn-lt"/>
                <a:cs typeface="+mn-lt"/>
              </a:rPr>
              <a:t>Mapped “Chicken Breast” → “Chicken”</a:t>
            </a:r>
            <a:endParaRPr lang="en-US" sz="2400" b="1" dirty="0">
              <a:solidFill>
                <a:schemeClr val="bg1"/>
              </a:solidFill>
              <a:cs typeface="Poppins Light"/>
            </a:endParaRPr>
          </a:p>
          <a:p>
            <a:pPr marL="914400" indent="-457200">
              <a:lnSpc>
                <a:spcPct val="150000"/>
              </a:lnSpc>
              <a:buAutoNum type="arabicPeriod"/>
            </a:pPr>
            <a:r>
              <a:rPr lang="en-US" sz="2400" b="1" dirty="0">
                <a:solidFill>
                  <a:schemeClr val="bg1"/>
                </a:solidFill>
                <a:ea typeface="+mn-lt"/>
                <a:cs typeface="+mn-lt"/>
              </a:rPr>
              <a:t>Parsed servings to numeric; removed “as a snack” suffix</a:t>
            </a:r>
            <a:endParaRPr lang="en-US" dirty="0">
              <a:solidFill>
                <a:schemeClr val="bg1"/>
              </a:solidFill>
              <a:ea typeface="+mn-lt"/>
              <a:cs typeface="+mn-lt"/>
            </a:endParaRPr>
          </a:p>
          <a:p>
            <a:pPr marL="914400" indent="-457200">
              <a:lnSpc>
                <a:spcPct val="150000"/>
              </a:lnSpc>
              <a:buAutoNum type="arabicPeriod"/>
            </a:pPr>
            <a:r>
              <a:rPr lang="en-US" sz="2400" b="1" dirty="0">
                <a:solidFill>
                  <a:schemeClr val="bg1"/>
                </a:solidFill>
                <a:ea typeface="+mn-lt"/>
                <a:cs typeface="+mn-lt"/>
              </a:rPr>
              <a:t>Imputed missing nutrition by category‑serving averages</a:t>
            </a:r>
            <a:endParaRPr lang="en-US" dirty="0">
              <a:solidFill>
                <a:srgbClr val="FFFFFF"/>
              </a:solidFill>
              <a:ea typeface="+mn-lt"/>
              <a:cs typeface="+mn-lt"/>
            </a:endParaRPr>
          </a:p>
          <a:p>
            <a:pPr marL="914400" indent="-457200">
              <a:lnSpc>
                <a:spcPct val="150000"/>
              </a:lnSpc>
              <a:buAutoNum type="arabicPeriod"/>
            </a:pPr>
            <a:r>
              <a:rPr lang="en-US" sz="2400" b="1" dirty="0">
                <a:solidFill>
                  <a:schemeClr val="bg1"/>
                </a:solidFill>
                <a:ea typeface="+mn-lt"/>
                <a:cs typeface="+mn-lt"/>
              </a:rPr>
              <a:t>Filled missing </a:t>
            </a:r>
            <a:r>
              <a:rPr lang="en-US" sz="2400" b="1" err="1">
                <a:solidFill>
                  <a:schemeClr val="bg1"/>
                </a:solidFill>
                <a:latin typeface="Poppins Light"/>
                <a:cs typeface="Poppins Light"/>
              </a:rPr>
              <a:t>high_traffic</a:t>
            </a:r>
            <a:r>
              <a:rPr lang="en-US" sz="2400" b="1" dirty="0">
                <a:solidFill>
                  <a:schemeClr val="bg1"/>
                </a:solidFill>
                <a:ea typeface="+mn-lt"/>
                <a:cs typeface="+mn-lt"/>
              </a:rPr>
              <a:t> as “Low”</a:t>
            </a:r>
            <a:endParaRPr lang="en-US" dirty="0">
              <a:solidFill>
                <a:schemeClr val="bg1"/>
              </a:solidFill>
              <a:ea typeface="+mn-lt"/>
              <a:cs typeface="+mn-lt"/>
            </a:endParaRPr>
          </a:p>
          <a:p>
            <a:pPr marL="914400" indent="-457200">
              <a:lnSpc>
                <a:spcPct val="150000"/>
              </a:lnSpc>
              <a:buAutoNum type="arabicPeriod"/>
            </a:pPr>
            <a:r>
              <a:rPr lang="en-US" sz="2400" b="1" dirty="0">
                <a:solidFill>
                  <a:schemeClr val="bg1"/>
                </a:solidFill>
                <a:ea typeface="+mn-lt"/>
                <a:cs typeface="+mn-lt"/>
              </a:rPr>
              <a:t>Verified no duplicate recipes; assumed self‑consistency</a:t>
            </a:r>
            <a:endParaRPr lang="en-US" dirty="0">
              <a:solidFill>
                <a:schemeClr val="bg1"/>
              </a:solidFill>
              <a:cs typeface="Poppins Light"/>
            </a:endParaRPr>
          </a:p>
          <a:p>
            <a:pPr marL="914400" lvl="1" indent="-457200">
              <a:lnSpc>
                <a:spcPct val="150000"/>
              </a:lnSpc>
              <a:buAutoNum type="arabicPeriod"/>
            </a:pPr>
            <a:endParaRPr lang="en-US" sz="2400" b="1" dirty="0">
              <a:solidFill>
                <a:schemeClr val="bg1"/>
              </a:solidFill>
              <a:cs typeface="Poppins Light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endParaRPr lang="en-US" sz="2400" b="1" dirty="0">
              <a:solidFill>
                <a:schemeClr val="bg1"/>
              </a:solidFill>
              <a:cs typeface="Poppins Ligh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1A55ECA-D386-5AD5-48E2-25CDC70FD2E1}"/>
              </a:ext>
            </a:extLst>
          </p:cNvPr>
          <p:cNvSpPr txBox="1"/>
          <p:nvPr/>
        </p:nvSpPr>
        <p:spPr>
          <a:xfrm>
            <a:off x="1171288" y="252806"/>
            <a:ext cx="8793078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ea typeface="+mn-lt"/>
                <a:cs typeface="+mn-lt"/>
              </a:rPr>
              <a:t>Cleaning &amp; Validation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56985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35E323-FD5E-D11E-1190-D9426F1E1B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F631AC5E-7197-4410-FEC1-3B7F2DCD0284}"/>
              </a:ext>
            </a:extLst>
          </p:cNvPr>
          <p:cNvSpPr txBox="1"/>
          <p:nvPr/>
        </p:nvSpPr>
        <p:spPr>
          <a:xfrm>
            <a:off x="1172937" y="1138918"/>
            <a:ext cx="9839324" cy="22734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1600" b="1" dirty="0">
                <a:solidFill>
                  <a:schemeClr val="bg1"/>
                </a:solidFill>
              </a:rPr>
              <a:t>Distribution: Continuous </a:t>
            </a:r>
            <a:r>
              <a:rPr lang="en-US" sz="1600" b="1" dirty="0">
                <a:solidFill>
                  <a:schemeClr val="bg1"/>
                </a:solidFill>
                <a:ea typeface="+mn-lt"/>
                <a:cs typeface="+mn-lt"/>
              </a:rPr>
              <a:t>features (calories, sugar, etc.) are right‑skewed; applied Yeo‑Johnson transform for better normality </a:t>
            </a:r>
            <a:endParaRPr lang="en-US" sz="1600">
              <a:solidFill>
                <a:schemeClr val="bg1"/>
              </a:solidFill>
              <a:cs typeface="Poppins Light"/>
            </a:endParaRP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1600" b="1" dirty="0">
                <a:solidFill>
                  <a:schemeClr val="bg1"/>
                </a:solidFill>
                <a:ea typeface="+mn-lt"/>
                <a:cs typeface="+mn-lt"/>
              </a:rPr>
              <a:t>Class Balance</a:t>
            </a:r>
            <a:r>
              <a:rPr lang="en-US" sz="1600" b="1" dirty="0">
                <a:solidFill>
                  <a:schemeClr val="bg1"/>
                </a:solidFill>
              </a:rPr>
              <a:t>:</a:t>
            </a:r>
            <a:endParaRPr lang="en-US" sz="1600">
              <a:solidFill>
                <a:schemeClr val="bg1"/>
              </a:solidFill>
              <a:cs typeface="Poppins Light"/>
            </a:endParaRPr>
          </a:p>
          <a:p>
            <a:pPr marL="800100" lvl="1" indent="-342900">
              <a:lnSpc>
                <a:spcPct val="150000"/>
              </a:lnSpc>
              <a:buFont typeface="Courier New"/>
              <a:buChar char="o"/>
            </a:pPr>
            <a:r>
              <a:rPr lang="en-US" sz="1600" b="1" dirty="0">
                <a:solidFill>
                  <a:schemeClr val="bg1"/>
                </a:solidFill>
                <a:ea typeface="+mn-lt"/>
                <a:cs typeface="+mn-lt"/>
              </a:rPr>
              <a:t>Category counts nearly uniform, slight “Chicken” </a:t>
            </a:r>
            <a:r>
              <a:rPr lang="en-US" sz="1600" b="1" dirty="0">
                <a:solidFill>
                  <a:schemeClr val="bg1"/>
                </a:solidFill>
                <a:latin typeface="Poppins Light"/>
                <a:cs typeface="Poppins Light"/>
              </a:rPr>
              <a:t>over</a:t>
            </a:r>
            <a:r>
              <a:rPr lang="en-US" sz="1600" b="1" dirty="0">
                <a:solidFill>
                  <a:schemeClr val="bg1"/>
                </a:solidFill>
                <a:ea typeface="+mn-lt"/>
                <a:cs typeface="+mn-lt"/>
              </a:rPr>
              <a:t>‑representation</a:t>
            </a:r>
            <a:endParaRPr lang="en-US" sz="1600">
              <a:solidFill>
                <a:schemeClr val="bg1"/>
              </a:solidFill>
              <a:cs typeface="Poppins Light"/>
            </a:endParaRPr>
          </a:p>
          <a:p>
            <a:pPr marL="800100" lvl="1" indent="-342900">
              <a:lnSpc>
                <a:spcPct val="150000"/>
              </a:lnSpc>
              <a:buFont typeface="Courier New"/>
              <a:buChar char="o"/>
            </a:pPr>
            <a:r>
              <a:rPr lang="en-US" sz="1600" b="1" err="1">
                <a:solidFill>
                  <a:schemeClr val="bg1"/>
                </a:solidFill>
                <a:latin typeface="Poppins Light"/>
                <a:cs typeface="Poppins Light"/>
              </a:rPr>
              <a:t>high_traffic</a:t>
            </a:r>
            <a:r>
              <a:rPr lang="en-US" sz="1600" b="1" dirty="0">
                <a:solidFill>
                  <a:schemeClr val="bg1"/>
                </a:solidFill>
                <a:ea typeface="+mn-lt"/>
                <a:cs typeface="+mn-lt"/>
              </a:rPr>
              <a:t> has more High labels (≈ 570) than Low (≈ 377)</a:t>
            </a:r>
            <a:endParaRPr lang="en-US" sz="1600">
              <a:solidFill>
                <a:schemeClr val="bg1"/>
              </a:solidFill>
              <a:cs typeface="Poppins Light"/>
            </a:endParaRPr>
          </a:p>
          <a:p>
            <a:pPr>
              <a:lnSpc>
                <a:spcPct val="150000"/>
              </a:lnSpc>
            </a:pPr>
            <a:endParaRPr lang="en-US" sz="1600" b="1" dirty="0">
              <a:solidFill>
                <a:schemeClr val="bg1"/>
              </a:solidFill>
              <a:cs typeface="Poppins Ligh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6FB37BF-154B-8846-2C2C-71F5980C1B9A}"/>
              </a:ext>
            </a:extLst>
          </p:cNvPr>
          <p:cNvSpPr txBox="1"/>
          <p:nvPr/>
        </p:nvSpPr>
        <p:spPr>
          <a:xfrm>
            <a:off x="1171288" y="252806"/>
            <a:ext cx="8793078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ea typeface="+mn-lt"/>
                <a:cs typeface="+mn-lt"/>
              </a:rPr>
              <a:t>Exploratory Data Analysis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4" descr="A bar graph with text&#10;&#10;AI-generated content may be incorrect.">
            <a:extLst>
              <a:ext uri="{FF2B5EF4-FFF2-40B4-BE49-F238E27FC236}">
                <a16:creationId xmlns:a16="http://schemas.microsoft.com/office/drawing/2014/main" id="{4D39F925-6BFE-B983-0123-2F7E677F09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9688" y="3285445"/>
            <a:ext cx="4987018" cy="31990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651361F-AAB6-747E-8CA6-E8B3199852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5214" y="3286125"/>
            <a:ext cx="4837339" cy="3197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3855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551F8C-C82E-49C1-01B8-8386DCA803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7DCCFC4-B92B-FA7A-032D-3B88B5FE45A7}"/>
              </a:ext>
            </a:extLst>
          </p:cNvPr>
          <p:cNvSpPr txBox="1"/>
          <p:nvPr/>
        </p:nvSpPr>
        <p:spPr>
          <a:xfrm>
            <a:off x="1171288" y="252806"/>
            <a:ext cx="8793078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ea typeface="+mn-lt"/>
                <a:cs typeface="+mn-lt"/>
              </a:rPr>
              <a:t>Exploratory Data Analysis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" name="Picture 2" descr="A bar graph with blue and orange bars&#10;&#10;AI-generated content may be incorrect.">
            <a:extLst>
              <a:ext uri="{FF2B5EF4-FFF2-40B4-BE49-F238E27FC236}">
                <a16:creationId xmlns:a16="http://schemas.microsoft.com/office/drawing/2014/main" id="{202DD908-1228-7787-2912-C45161DA3C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8174" y="1068841"/>
            <a:ext cx="9127672" cy="462506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AC6B08A-DFEA-93F0-A4BA-947AF0F94707}"/>
              </a:ext>
            </a:extLst>
          </p:cNvPr>
          <p:cNvSpPr txBox="1"/>
          <p:nvPr/>
        </p:nvSpPr>
        <p:spPr>
          <a:xfrm>
            <a:off x="1302203" y="5697311"/>
            <a:ext cx="9778092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Insights:</a:t>
            </a:r>
            <a:endParaRPr lang="en-US" sz="2000" dirty="0">
              <a:solidFill>
                <a:schemeClr val="bg1"/>
              </a:solidFill>
              <a:cs typeface="Poppins Light"/>
            </a:endParaRPr>
          </a:p>
          <a:p>
            <a:pPr marL="742950" lvl="1" indent="-285750">
              <a:buFont typeface="Courier New"/>
              <a:buChar char="o"/>
            </a:pPr>
            <a:r>
              <a:rPr lang="en-US" sz="2000" dirty="0">
                <a:solidFill>
                  <a:schemeClr val="bg1"/>
                </a:solidFill>
              </a:rPr>
              <a:t>Vegetable, Potato, Pork → highest proportion of High traffic</a:t>
            </a:r>
            <a:endParaRPr lang="en-US" sz="2000">
              <a:solidFill>
                <a:schemeClr val="bg1"/>
              </a:solidFill>
              <a:cs typeface="Poppins Light"/>
            </a:endParaRPr>
          </a:p>
          <a:p>
            <a:pPr marL="742950" lvl="1" indent="-285750">
              <a:buFont typeface="Courier New"/>
              <a:buChar char="o"/>
            </a:pPr>
            <a:r>
              <a:rPr lang="en-US" sz="2000" dirty="0">
                <a:solidFill>
                  <a:schemeClr val="bg1"/>
                </a:solidFill>
              </a:rPr>
              <a:t>Beverage, Breakfast → lowest High‑traffic rates</a:t>
            </a:r>
            <a:endParaRPr lang="en-US" sz="2000">
              <a:solidFill>
                <a:schemeClr val="bg1"/>
              </a:solidFill>
              <a:cs typeface="Poppi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7482485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2F09C6-7B11-03DC-251F-4D386ECA01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DB9544-8C5F-C7FF-5BDF-94DD54EE852F}"/>
              </a:ext>
            </a:extLst>
          </p:cNvPr>
          <p:cNvSpPr txBox="1"/>
          <p:nvPr/>
        </p:nvSpPr>
        <p:spPr>
          <a:xfrm>
            <a:off x="1171288" y="252806"/>
            <a:ext cx="8793078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ea typeface="+mn-lt"/>
                <a:cs typeface="+mn-lt"/>
              </a:rPr>
              <a:t>Feature Correlation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AD3D2E-F3A5-9831-536F-45E7D476AD32}"/>
              </a:ext>
            </a:extLst>
          </p:cNvPr>
          <p:cNvSpPr txBox="1"/>
          <p:nvPr/>
        </p:nvSpPr>
        <p:spPr>
          <a:xfrm>
            <a:off x="1302203" y="5697311"/>
            <a:ext cx="9778092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Insights:</a:t>
            </a:r>
            <a:endParaRPr lang="en-US" sz="2000" dirty="0">
              <a:solidFill>
                <a:schemeClr val="bg1"/>
              </a:solidFill>
              <a:ea typeface="+mn-lt"/>
              <a:cs typeface="+mn-lt"/>
            </a:endParaRPr>
          </a:p>
          <a:p>
            <a:pPr marL="742950" lvl="1" indent="-285750">
              <a:buFont typeface="Courier New"/>
              <a:buChar char="o"/>
            </a:pP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Continuous variables are right-skewed</a:t>
            </a:r>
            <a:endParaRPr lang="en-US" sz="2000" dirty="0">
              <a:solidFill>
                <a:schemeClr val="bg1"/>
              </a:solidFill>
              <a:cs typeface="Poppins Light"/>
            </a:endParaRPr>
          </a:p>
          <a:p>
            <a:pPr marL="742950" indent="-285750">
              <a:buFont typeface="Courier New"/>
              <a:buChar char="o"/>
            </a:pP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Perform transformation to make more normally distributed</a:t>
            </a:r>
            <a:endParaRPr lang="en-US" dirty="0">
              <a:solidFill>
                <a:schemeClr val="bg1"/>
              </a:solidFill>
              <a:cs typeface="Poppins Light"/>
            </a:endParaRPr>
          </a:p>
          <a:p>
            <a:pPr marL="742950" lvl="1" indent="-285750">
              <a:buFont typeface="Courier New"/>
              <a:buChar char="o"/>
            </a:pPr>
            <a:endParaRPr lang="en-US" sz="2000" dirty="0">
              <a:solidFill>
                <a:schemeClr val="bg1"/>
              </a:solidFill>
              <a:cs typeface="Poppins Light"/>
            </a:endParaRPr>
          </a:p>
        </p:txBody>
      </p:sp>
      <p:pic>
        <p:nvPicPr>
          <p:cNvPr id="5" name="Picture 4" descr="A comparison of a graph&#10;&#10;AI-generated content may be incorrect.">
            <a:extLst>
              <a:ext uri="{FF2B5EF4-FFF2-40B4-BE49-F238E27FC236}">
                <a16:creationId xmlns:a16="http://schemas.microsoft.com/office/drawing/2014/main" id="{BE82FAAE-A2CA-39D5-CC99-D9782D1C0E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870" y="898071"/>
            <a:ext cx="9808028" cy="4816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0486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DF907E-9DB7-1083-ECA4-26913C9504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1A82484-E922-6C59-36E7-F7E0809C8533}"/>
              </a:ext>
            </a:extLst>
          </p:cNvPr>
          <p:cNvSpPr txBox="1"/>
          <p:nvPr/>
        </p:nvSpPr>
        <p:spPr>
          <a:xfrm>
            <a:off x="1171288" y="252806"/>
            <a:ext cx="8793078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ea typeface="+mn-lt"/>
                <a:cs typeface="+mn-lt"/>
              </a:rPr>
              <a:t>Feature Correlation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C5A8CE-819A-73E0-FDD3-02E15AA5CA65}"/>
              </a:ext>
            </a:extLst>
          </p:cNvPr>
          <p:cNvSpPr txBox="1"/>
          <p:nvPr/>
        </p:nvSpPr>
        <p:spPr>
          <a:xfrm>
            <a:off x="7309756" y="2724150"/>
            <a:ext cx="4709432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b="1" dirty="0">
                <a:solidFill>
                  <a:schemeClr val="bg1"/>
                </a:solidFill>
                <a:ea typeface="+mn-lt"/>
                <a:cs typeface="+mn-lt"/>
              </a:rPr>
              <a:t>Conclusion: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No strong multicollinearity; safe to proceed with modeling.</a:t>
            </a:r>
          </a:p>
        </p:txBody>
      </p:sp>
      <p:pic>
        <p:nvPicPr>
          <p:cNvPr id="3" name="Picture 2" descr="A collage of blue dots&#10;&#10;AI-generated content may be incorrect.">
            <a:extLst>
              <a:ext uri="{FF2B5EF4-FFF2-40B4-BE49-F238E27FC236}">
                <a16:creationId xmlns:a16="http://schemas.microsoft.com/office/drawing/2014/main" id="{30E5E756-1071-995F-C541-040451F069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1038" y="877660"/>
            <a:ext cx="5779924" cy="5980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131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A18720-BD6F-F85A-A32B-4994DE67F2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1B27A64-B579-A98E-96A2-603227701ADD}"/>
              </a:ext>
            </a:extLst>
          </p:cNvPr>
          <p:cNvSpPr txBox="1"/>
          <p:nvPr/>
        </p:nvSpPr>
        <p:spPr>
          <a:xfrm>
            <a:off x="302080" y="1138918"/>
            <a:ext cx="11696698" cy="447199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400" b="1" dirty="0">
                <a:solidFill>
                  <a:schemeClr val="bg1"/>
                </a:solidFill>
                <a:cs typeface="Poppins Light"/>
              </a:rPr>
              <a:t>Features: calories, carbohydrate, sugar, protein, servings, one‑hot categories</a:t>
            </a:r>
            <a:endParaRPr lang="en-US" dirty="0">
              <a:cs typeface="Poppins Light"/>
            </a:endParaRP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400" b="1" dirty="0">
                <a:solidFill>
                  <a:schemeClr val="bg1"/>
                </a:solidFill>
                <a:cs typeface="Poppins Light"/>
              </a:rPr>
              <a:t>Algorithms:</a:t>
            </a:r>
            <a:endParaRPr lang="en-US" dirty="0">
              <a:solidFill>
                <a:schemeClr val="bg1"/>
              </a:solidFill>
              <a:cs typeface="Poppins Light"/>
            </a:endParaRPr>
          </a:p>
          <a:p>
            <a:pPr marL="800100" lvl="1" indent="-342900">
              <a:lnSpc>
                <a:spcPct val="150000"/>
              </a:lnSpc>
              <a:buFont typeface="Courier New"/>
              <a:buChar char="o"/>
            </a:pPr>
            <a:r>
              <a:rPr lang="en-US" sz="2400" b="1" dirty="0">
                <a:solidFill>
                  <a:schemeClr val="bg1"/>
                </a:solidFill>
                <a:cs typeface="Poppins Light"/>
              </a:rPr>
              <a:t>Baseline: Logistic Regression</a:t>
            </a:r>
            <a:endParaRPr lang="en-US" dirty="0">
              <a:solidFill>
                <a:schemeClr val="bg1"/>
              </a:solidFill>
              <a:cs typeface="Poppins Light"/>
            </a:endParaRPr>
          </a:p>
          <a:p>
            <a:pPr marL="800100" lvl="1" indent="-342900">
              <a:lnSpc>
                <a:spcPct val="150000"/>
              </a:lnSpc>
              <a:buFont typeface="Courier New"/>
              <a:buChar char="o"/>
            </a:pPr>
            <a:r>
              <a:rPr lang="en-US" sz="2400" b="1" dirty="0">
                <a:solidFill>
                  <a:schemeClr val="bg1"/>
                </a:solidFill>
                <a:cs typeface="Poppins Light"/>
              </a:rPr>
              <a:t>Comparison: K‑Nearest Neighbors, Decision Tree, Random Forest, SVM </a:t>
            </a:r>
            <a:endParaRPr lang="en-US" dirty="0">
              <a:solidFill>
                <a:schemeClr val="bg1"/>
              </a:solidFill>
              <a:cs typeface="Poppins Light"/>
            </a:endParaRP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400" b="1" dirty="0">
                <a:solidFill>
                  <a:schemeClr val="bg1"/>
                </a:solidFill>
                <a:cs typeface="Poppins Light"/>
              </a:rPr>
              <a:t>Workflow: train‑test split → scaling/transform → model training → evaluation</a:t>
            </a:r>
            <a:endParaRPr lang="en-US" dirty="0">
              <a:solidFill>
                <a:schemeClr val="bg1"/>
              </a:solidFill>
              <a:cs typeface="Poppins Light"/>
            </a:endParaRP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endParaRPr lang="en-US" sz="2400" b="1" dirty="0">
              <a:solidFill>
                <a:schemeClr val="bg1"/>
              </a:solidFill>
              <a:cs typeface="Poppins Ligh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F05A2DA-9E55-4DDA-C2F6-58674F1B84A7}"/>
              </a:ext>
            </a:extLst>
          </p:cNvPr>
          <p:cNvSpPr txBox="1"/>
          <p:nvPr/>
        </p:nvSpPr>
        <p:spPr>
          <a:xfrm>
            <a:off x="661020" y="239199"/>
            <a:ext cx="8793078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ea typeface="+mn-lt"/>
                <a:cs typeface="+mn-lt"/>
              </a:rPr>
              <a:t>Model Selection &amp; Pipeline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7311958"/>
      </p:ext>
    </p:extLst>
  </p:cSld>
  <p:clrMapOvr>
    <a:masterClrMapping/>
  </p:clrMapOvr>
</p:sld>
</file>

<file path=ppt/theme/theme1.xml><?xml version="1.0" encoding="utf-8"?>
<a:theme xmlns:a="http://schemas.openxmlformats.org/drawingml/2006/main" name="Gradient Circle">
  <a:themeElements>
    <a:clrScheme name="Custom 2">
      <a:dk1>
        <a:sysClr val="windowText" lastClr="000000"/>
      </a:dk1>
      <a:lt1>
        <a:sysClr val="window" lastClr="FFFFFF"/>
      </a:lt1>
      <a:dk2>
        <a:srgbClr val="2C3932"/>
      </a:dk2>
      <a:lt2>
        <a:srgbClr val="FDF6EA"/>
      </a:lt2>
      <a:accent1>
        <a:srgbClr val="F0D4DB"/>
      </a:accent1>
      <a:accent2>
        <a:srgbClr val="DBE7F5"/>
      </a:accent2>
      <a:accent3>
        <a:srgbClr val="C9E2D6"/>
      </a:accent3>
      <a:accent4>
        <a:srgbClr val="BABAD6"/>
      </a:accent4>
      <a:accent5>
        <a:srgbClr val="F0D2BF"/>
      </a:accent5>
      <a:accent6>
        <a:srgbClr val="F3E49A"/>
      </a:accent6>
      <a:hlink>
        <a:srgbClr val="7030A0"/>
      </a:hlink>
      <a:folHlink>
        <a:srgbClr val="107573"/>
      </a:folHlink>
    </a:clrScheme>
    <a:fontScheme name="Custom 10">
      <a:majorFont>
        <a:latin typeface="Lora"/>
        <a:ea typeface=""/>
        <a:cs typeface=""/>
      </a:majorFont>
      <a:minorFont>
        <a:latin typeface="Poppi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radient Circle_Keynote Presentation_win32_LW_V6" id="{670309C8-2C38-4CFF-82BA-AF197439C521}" vid="{43F42362-DC95-4CBA-A0A2-5C03B532E6C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30" ma:contentTypeDescription="Create a new document." ma:contentTypeScope="" ma:versionID="cec0622158e8f13124e9e8fd4de31bd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b52f30ab005d15df08657af532e6e38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hidden="true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hidden="tru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hidden="true" ma:internalName="Background" ma:readOnly="false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BillingMetadata" ma:index="33" nillable="true" ma:displayName="MediaServiceBillingMetadata" ma:hidden="true" ma:internalName="MediaServiceBillingMetadata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076F8FCD-0A1F-4F6A-8F55-15E9E87E2E4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3A9C388-2C06-4AF2-857C-74055069A29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F782DA7-86C0-4A84-A860-11A1E6E3FB6B}">
  <ds:schemaRefs>
    <ds:schemaRef ds:uri="http://www.w3.org/XML/1998/namespace"/>
    <ds:schemaRef ds:uri="http://schemas.microsoft.com/office/2006/documentManagement/types"/>
    <ds:schemaRef ds:uri="http://purl.org/dc/elements/1.1/"/>
    <ds:schemaRef ds:uri="http://purl.org/dc/terms/"/>
    <ds:schemaRef ds:uri="http://purl.org/dc/dcmitype/"/>
    <ds:schemaRef ds:uri="http://schemas.microsoft.com/office/infopath/2007/PartnerControls"/>
    <ds:schemaRef ds:uri="71af3243-3dd4-4a8d-8c0d-dd76da1f02a5"/>
    <ds:schemaRef ds:uri="http://schemas.microsoft.com/sharepoint/v3"/>
    <ds:schemaRef ds:uri="http://schemas.microsoft.com/office/2006/metadata/properties"/>
    <ds:schemaRef ds:uri="http://schemas.openxmlformats.org/package/2006/metadata/core-properties"/>
    <ds:schemaRef ds:uri="230e9df3-be65-4c73-a93b-d1236ebd677e"/>
    <ds:schemaRef ds:uri="16c05727-aa75-4e4a-9b5f-8a80a1165891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216</Words>
  <Application>Microsoft Office PowerPoint</Application>
  <PresentationFormat>Widescreen</PresentationFormat>
  <Paragraphs>36</Paragraphs>
  <Slides>14</Slides>
  <Notes>12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Gradient Circle</vt:lpstr>
      <vt:lpstr>Predicting High‑Traffic Recipes Practical EXAM for data scientists - Recipe Traffic Site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234</cp:revision>
  <dcterms:created xsi:type="dcterms:W3CDTF">2025-07-24T00:03:03Z</dcterms:created>
  <dcterms:modified xsi:type="dcterms:W3CDTF">2025-07-25T00:17:46Z</dcterms:modified>
  <cp:contentStatus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